
<file path=[Content_Types].xml><?xml version="1.0" encoding="utf-8"?>
<Types xmlns="http://schemas.openxmlformats.org/package/2006/content-types">
  <Default Extension="gif" ContentType="image/gif"/>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1"/>
  </p:notesMasterIdLst>
  <p:handoutMasterIdLst>
    <p:handoutMasterId r:id="rId52"/>
  </p:handoutMasterIdLst>
  <p:sldIdLst>
    <p:sldId id="754" r:id="rId2"/>
    <p:sldId id="257" r:id="rId3"/>
    <p:sldId id="771" r:id="rId4"/>
    <p:sldId id="772" r:id="rId5"/>
    <p:sldId id="773" r:id="rId6"/>
    <p:sldId id="769" r:id="rId7"/>
    <p:sldId id="766" r:id="rId8"/>
    <p:sldId id="768" r:id="rId9"/>
    <p:sldId id="767" r:id="rId10"/>
    <p:sldId id="755" r:id="rId11"/>
    <p:sldId id="756" r:id="rId12"/>
    <p:sldId id="765" r:id="rId13"/>
    <p:sldId id="296" r:id="rId14"/>
    <p:sldId id="759" r:id="rId15"/>
    <p:sldId id="760" r:id="rId16"/>
    <p:sldId id="761" r:id="rId17"/>
    <p:sldId id="762" r:id="rId18"/>
    <p:sldId id="763" r:id="rId19"/>
    <p:sldId id="764" r:id="rId20"/>
    <p:sldId id="757" r:id="rId21"/>
    <p:sldId id="758" r:id="rId22"/>
    <p:sldId id="770" r:id="rId23"/>
    <p:sldId id="310" r:id="rId24"/>
    <p:sldId id="774" r:id="rId25"/>
    <p:sldId id="781" r:id="rId26"/>
    <p:sldId id="783" r:id="rId27"/>
    <p:sldId id="785" r:id="rId28"/>
    <p:sldId id="786" r:id="rId29"/>
    <p:sldId id="787" r:id="rId30"/>
    <p:sldId id="788" r:id="rId31"/>
    <p:sldId id="789" r:id="rId32"/>
    <p:sldId id="790" r:id="rId33"/>
    <p:sldId id="791" r:id="rId34"/>
    <p:sldId id="792" r:id="rId35"/>
    <p:sldId id="784" r:id="rId36"/>
    <p:sldId id="776" r:id="rId37"/>
    <p:sldId id="782" r:id="rId38"/>
    <p:sldId id="778" r:id="rId39"/>
    <p:sldId id="777" r:id="rId40"/>
    <p:sldId id="780" r:id="rId41"/>
    <p:sldId id="793" r:id="rId42"/>
    <p:sldId id="794" r:id="rId43"/>
    <p:sldId id="795" r:id="rId44"/>
    <p:sldId id="797" r:id="rId45"/>
    <p:sldId id="798" r:id="rId46"/>
    <p:sldId id="796" r:id="rId47"/>
    <p:sldId id="779" r:id="rId48"/>
    <p:sldId id="775" r:id="rId49"/>
    <p:sldId id="264" r:id="rId50"/>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2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E4C"/>
    <a:srgbClr val="0B1C65"/>
    <a:srgbClr val="202020"/>
    <a:srgbClr val="9E1E1E"/>
    <a:srgbClr val="3975A9"/>
    <a:srgbClr val="EFEFEF"/>
    <a:srgbClr val="B2B2B2"/>
    <a:srgbClr val="323232"/>
    <a:srgbClr val="CC3300"/>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822" autoAdjust="0"/>
    <p:restoredTop sz="94660"/>
  </p:normalViewPr>
  <p:slideViewPr>
    <p:cSldViewPr snapToGrid="0" showGuides="1">
      <p:cViewPr varScale="1">
        <p:scale>
          <a:sx n="119" d="100"/>
          <a:sy n="119" d="100"/>
        </p:scale>
        <p:origin x="156" y="84"/>
      </p:cViewPr>
      <p:guideLst>
        <p:guide orient="horz" pos="2160"/>
        <p:guide pos="3824"/>
      </p:guideLst>
    </p:cSldViewPr>
  </p:slideViewPr>
  <p:notesTextViewPr>
    <p:cViewPr>
      <p:scale>
        <a:sx n="3" d="2"/>
        <a:sy n="3" d="2"/>
      </p:scale>
      <p:origin x="0" y="0"/>
    </p:cViewPr>
  </p:notesTextViewPr>
  <p:notesViewPr>
    <p:cSldViewPr snapToGrid="0">
      <p:cViewPr varScale="1">
        <p:scale>
          <a:sx n="75" d="100"/>
          <a:sy n="75" d="100"/>
        </p:scale>
        <p:origin x="2898" y="66"/>
      </p:cViewPr>
      <p:guideLst/>
    </p:cSldViewPr>
  </p:notes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2019/12/30</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t>2019/12/30</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B1BAEC-B78A-4092-8D66-19A3B52183A2}" type="slidenum">
              <a:rPr lang="zh-CN" altLang="en-US" smtClean="0"/>
              <a:t>1</a:t>
            </a:fld>
            <a:endParaRPr lang="zh-CN" altLang="en-US"/>
          </a:p>
        </p:txBody>
      </p:sp>
    </p:spTree>
    <p:extLst>
      <p:ext uri="{BB962C8B-B14F-4D97-AF65-F5344CB8AC3E}">
        <p14:creationId xmlns:p14="http://schemas.microsoft.com/office/powerpoint/2010/main" val="734876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B1BAEC-B78A-4092-8D66-19A3B52183A2}" type="slidenum">
              <a:rPr lang="zh-CN" altLang="en-US" smtClean="0"/>
              <a:t>10</a:t>
            </a:fld>
            <a:endParaRPr lang="zh-CN" altLang="en-US"/>
          </a:p>
        </p:txBody>
      </p:sp>
    </p:spTree>
    <p:extLst>
      <p:ext uri="{BB962C8B-B14F-4D97-AF65-F5344CB8AC3E}">
        <p14:creationId xmlns:p14="http://schemas.microsoft.com/office/powerpoint/2010/main" val="24860952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B1BAEC-B78A-4092-8D66-19A3B52183A2}" type="slidenum">
              <a:rPr lang="zh-CN" altLang="en-US" smtClean="0"/>
              <a:t>11</a:t>
            </a:fld>
            <a:endParaRPr lang="zh-CN" altLang="en-US"/>
          </a:p>
        </p:txBody>
      </p:sp>
    </p:spTree>
    <p:extLst>
      <p:ext uri="{BB962C8B-B14F-4D97-AF65-F5344CB8AC3E}">
        <p14:creationId xmlns:p14="http://schemas.microsoft.com/office/powerpoint/2010/main" val="11195213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B1BAEC-B78A-4092-8D66-19A3B52183A2}" type="slidenum">
              <a:rPr lang="zh-CN" altLang="en-US" smtClean="0"/>
              <a:t>12</a:t>
            </a:fld>
            <a:endParaRPr lang="zh-CN" altLang="en-US"/>
          </a:p>
        </p:txBody>
      </p:sp>
    </p:spTree>
    <p:extLst>
      <p:ext uri="{BB962C8B-B14F-4D97-AF65-F5344CB8AC3E}">
        <p14:creationId xmlns:p14="http://schemas.microsoft.com/office/powerpoint/2010/main" val="2307236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B1BAEC-B78A-4092-8D66-19A3B52183A2}" type="slidenum">
              <a:rPr lang="zh-CN" altLang="en-US" smtClean="0"/>
              <a:t>13</a:t>
            </a:fld>
            <a:endParaRPr lang="zh-CN" altLang="en-US"/>
          </a:p>
        </p:txBody>
      </p:sp>
    </p:spTree>
    <p:extLst>
      <p:ext uri="{BB962C8B-B14F-4D97-AF65-F5344CB8AC3E}">
        <p14:creationId xmlns:p14="http://schemas.microsoft.com/office/powerpoint/2010/main" val="11746246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B1BAEC-B78A-4092-8D66-19A3B52183A2}" type="slidenum">
              <a:rPr lang="zh-CN" altLang="en-US" smtClean="0"/>
              <a:t>14</a:t>
            </a:fld>
            <a:endParaRPr lang="zh-CN" altLang="en-US"/>
          </a:p>
        </p:txBody>
      </p:sp>
    </p:spTree>
    <p:extLst>
      <p:ext uri="{BB962C8B-B14F-4D97-AF65-F5344CB8AC3E}">
        <p14:creationId xmlns:p14="http://schemas.microsoft.com/office/powerpoint/2010/main" val="10411620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B1BAEC-B78A-4092-8D66-19A3B52183A2}" type="slidenum">
              <a:rPr lang="zh-CN" altLang="en-US" smtClean="0"/>
              <a:t>15</a:t>
            </a:fld>
            <a:endParaRPr lang="zh-CN" altLang="en-US"/>
          </a:p>
        </p:txBody>
      </p:sp>
    </p:spTree>
    <p:extLst>
      <p:ext uri="{BB962C8B-B14F-4D97-AF65-F5344CB8AC3E}">
        <p14:creationId xmlns:p14="http://schemas.microsoft.com/office/powerpoint/2010/main" val="14720272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B1BAEC-B78A-4092-8D66-19A3B52183A2}" type="slidenum">
              <a:rPr lang="zh-CN" altLang="en-US" smtClean="0"/>
              <a:t>16</a:t>
            </a:fld>
            <a:endParaRPr lang="zh-CN" altLang="en-US"/>
          </a:p>
        </p:txBody>
      </p:sp>
    </p:spTree>
    <p:extLst>
      <p:ext uri="{BB962C8B-B14F-4D97-AF65-F5344CB8AC3E}">
        <p14:creationId xmlns:p14="http://schemas.microsoft.com/office/powerpoint/2010/main" val="11374935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B1BAEC-B78A-4092-8D66-19A3B52183A2}" type="slidenum">
              <a:rPr lang="zh-CN" altLang="en-US" smtClean="0"/>
              <a:t>17</a:t>
            </a:fld>
            <a:endParaRPr lang="zh-CN" altLang="en-US"/>
          </a:p>
        </p:txBody>
      </p:sp>
    </p:spTree>
    <p:extLst>
      <p:ext uri="{BB962C8B-B14F-4D97-AF65-F5344CB8AC3E}">
        <p14:creationId xmlns:p14="http://schemas.microsoft.com/office/powerpoint/2010/main" val="35804996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B1BAEC-B78A-4092-8D66-19A3B52183A2}" type="slidenum">
              <a:rPr lang="zh-CN" altLang="en-US" smtClean="0"/>
              <a:t>18</a:t>
            </a:fld>
            <a:endParaRPr lang="zh-CN" altLang="en-US"/>
          </a:p>
        </p:txBody>
      </p:sp>
    </p:spTree>
    <p:extLst>
      <p:ext uri="{BB962C8B-B14F-4D97-AF65-F5344CB8AC3E}">
        <p14:creationId xmlns:p14="http://schemas.microsoft.com/office/powerpoint/2010/main" val="40085570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B1BAEC-B78A-4092-8D66-19A3B52183A2}" type="slidenum">
              <a:rPr lang="zh-CN" altLang="en-US" smtClean="0"/>
              <a:t>19</a:t>
            </a:fld>
            <a:endParaRPr lang="zh-CN" altLang="en-US"/>
          </a:p>
        </p:txBody>
      </p:sp>
    </p:spTree>
    <p:extLst>
      <p:ext uri="{BB962C8B-B14F-4D97-AF65-F5344CB8AC3E}">
        <p14:creationId xmlns:p14="http://schemas.microsoft.com/office/powerpoint/2010/main" val="770906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B1BAEC-B78A-4092-8D66-19A3B52183A2}"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B1BAEC-B78A-4092-8D66-19A3B52183A2}" type="slidenum">
              <a:rPr lang="zh-CN" altLang="en-US" smtClean="0"/>
              <a:t>20</a:t>
            </a:fld>
            <a:endParaRPr lang="zh-CN" altLang="en-US"/>
          </a:p>
        </p:txBody>
      </p:sp>
    </p:spTree>
    <p:extLst>
      <p:ext uri="{BB962C8B-B14F-4D97-AF65-F5344CB8AC3E}">
        <p14:creationId xmlns:p14="http://schemas.microsoft.com/office/powerpoint/2010/main" val="1105860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B1BAEC-B78A-4092-8D66-19A3B52183A2}" type="slidenum">
              <a:rPr lang="zh-CN" altLang="en-US" smtClean="0"/>
              <a:t>21</a:t>
            </a:fld>
            <a:endParaRPr lang="zh-CN" altLang="en-US"/>
          </a:p>
        </p:txBody>
      </p:sp>
    </p:spTree>
    <p:extLst>
      <p:ext uri="{BB962C8B-B14F-4D97-AF65-F5344CB8AC3E}">
        <p14:creationId xmlns:p14="http://schemas.microsoft.com/office/powerpoint/2010/main" val="2335646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B1BAEC-B78A-4092-8D66-19A3B52183A2}" type="slidenum">
              <a:rPr lang="zh-CN" altLang="en-US" smtClean="0"/>
              <a:t>22</a:t>
            </a:fld>
            <a:endParaRPr lang="zh-CN" altLang="en-US"/>
          </a:p>
        </p:txBody>
      </p:sp>
    </p:spTree>
    <p:extLst>
      <p:ext uri="{BB962C8B-B14F-4D97-AF65-F5344CB8AC3E}">
        <p14:creationId xmlns:p14="http://schemas.microsoft.com/office/powerpoint/2010/main" val="18168967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B1BAEC-B78A-4092-8D66-19A3B52183A2}" type="slidenum">
              <a:rPr lang="zh-CN" altLang="en-US" smtClean="0"/>
              <a:t>23</a:t>
            </a:fld>
            <a:endParaRPr lang="zh-CN" altLang="en-US"/>
          </a:p>
        </p:txBody>
      </p:sp>
    </p:spTree>
    <p:extLst>
      <p:ext uri="{BB962C8B-B14F-4D97-AF65-F5344CB8AC3E}">
        <p14:creationId xmlns:p14="http://schemas.microsoft.com/office/powerpoint/2010/main" val="32085546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B1BAEC-B78A-4092-8D66-19A3B52183A2}" type="slidenum">
              <a:rPr lang="zh-CN" altLang="en-US" smtClean="0"/>
              <a:t>24</a:t>
            </a:fld>
            <a:endParaRPr lang="zh-CN" altLang="en-US"/>
          </a:p>
        </p:txBody>
      </p:sp>
    </p:spTree>
    <p:extLst>
      <p:ext uri="{BB962C8B-B14F-4D97-AF65-F5344CB8AC3E}">
        <p14:creationId xmlns:p14="http://schemas.microsoft.com/office/powerpoint/2010/main" val="40057648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B1BAEC-B78A-4092-8D66-19A3B52183A2}" type="slidenum">
              <a:rPr lang="zh-CN" altLang="en-US" smtClean="0"/>
              <a:t>25</a:t>
            </a:fld>
            <a:endParaRPr lang="zh-CN" altLang="en-US"/>
          </a:p>
        </p:txBody>
      </p:sp>
    </p:spTree>
    <p:extLst>
      <p:ext uri="{BB962C8B-B14F-4D97-AF65-F5344CB8AC3E}">
        <p14:creationId xmlns:p14="http://schemas.microsoft.com/office/powerpoint/2010/main" val="41131586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B1BAEC-B78A-4092-8D66-19A3B52183A2}" type="slidenum">
              <a:rPr lang="zh-CN" altLang="en-US" smtClean="0"/>
              <a:t>26</a:t>
            </a:fld>
            <a:endParaRPr lang="zh-CN" altLang="en-US"/>
          </a:p>
        </p:txBody>
      </p:sp>
    </p:spTree>
    <p:extLst>
      <p:ext uri="{BB962C8B-B14F-4D97-AF65-F5344CB8AC3E}">
        <p14:creationId xmlns:p14="http://schemas.microsoft.com/office/powerpoint/2010/main" val="38685411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B1BAEC-B78A-4092-8D66-19A3B52183A2}" type="slidenum">
              <a:rPr lang="zh-CN" altLang="en-US" smtClean="0"/>
              <a:t>27</a:t>
            </a:fld>
            <a:endParaRPr lang="zh-CN" altLang="en-US"/>
          </a:p>
        </p:txBody>
      </p:sp>
    </p:spTree>
    <p:extLst>
      <p:ext uri="{BB962C8B-B14F-4D97-AF65-F5344CB8AC3E}">
        <p14:creationId xmlns:p14="http://schemas.microsoft.com/office/powerpoint/2010/main" val="36012447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B1BAEC-B78A-4092-8D66-19A3B52183A2}" type="slidenum">
              <a:rPr lang="zh-CN" altLang="en-US" smtClean="0"/>
              <a:t>28</a:t>
            </a:fld>
            <a:endParaRPr lang="zh-CN" altLang="en-US"/>
          </a:p>
        </p:txBody>
      </p:sp>
    </p:spTree>
    <p:extLst>
      <p:ext uri="{BB962C8B-B14F-4D97-AF65-F5344CB8AC3E}">
        <p14:creationId xmlns:p14="http://schemas.microsoft.com/office/powerpoint/2010/main" val="13096975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B1BAEC-B78A-4092-8D66-19A3B52183A2}" type="slidenum">
              <a:rPr lang="zh-CN" altLang="en-US" smtClean="0"/>
              <a:t>29</a:t>
            </a:fld>
            <a:endParaRPr lang="zh-CN" altLang="en-US"/>
          </a:p>
        </p:txBody>
      </p:sp>
    </p:spTree>
    <p:extLst>
      <p:ext uri="{BB962C8B-B14F-4D97-AF65-F5344CB8AC3E}">
        <p14:creationId xmlns:p14="http://schemas.microsoft.com/office/powerpoint/2010/main" val="4050337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B1BAEC-B78A-4092-8D66-19A3B52183A2}" type="slidenum">
              <a:rPr lang="zh-CN" altLang="en-US" smtClean="0"/>
              <a:t>3</a:t>
            </a:fld>
            <a:endParaRPr lang="zh-CN" altLang="en-US"/>
          </a:p>
        </p:txBody>
      </p:sp>
    </p:spTree>
    <p:extLst>
      <p:ext uri="{BB962C8B-B14F-4D97-AF65-F5344CB8AC3E}">
        <p14:creationId xmlns:p14="http://schemas.microsoft.com/office/powerpoint/2010/main" val="35187543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B1BAEC-B78A-4092-8D66-19A3B52183A2}" type="slidenum">
              <a:rPr lang="zh-CN" altLang="en-US" smtClean="0"/>
              <a:t>30</a:t>
            </a:fld>
            <a:endParaRPr lang="zh-CN" altLang="en-US"/>
          </a:p>
        </p:txBody>
      </p:sp>
    </p:spTree>
    <p:extLst>
      <p:ext uri="{BB962C8B-B14F-4D97-AF65-F5344CB8AC3E}">
        <p14:creationId xmlns:p14="http://schemas.microsoft.com/office/powerpoint/2010/main" val="39758959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B1BAEC-B78A-4092-8D66-19A3B52183A2}" type="slidenum">
              <a:rPr lang="zh-CN" altLang="en-US" smtClean="0"/>
              <a:t>31</a:t>
            </a:fld>
            <a:endParaRPr lang="zh-CN" altLang="en-US"/>
          </a:p>
        </p:txBody>
      </p:sp>
    </p:spTree>
    <p:extLst>
      <p:ext uri="{BB962C8B-B14F-4D97-AF65-F5344CB8AC3E}">
        <p14:creationId xmlns:p14="http://schemas.microsoft.com/office/powerpoint/2010/main" val="42906764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B1BAEC-B78A-4092-8D66-19A3B52183A2}" type="slidenum">
              <a:rPr lang="zh-CN" altLang="en-US" smtClean="0"/>
              <a:t>32</a:t>
            </a:fld>
            <a:endParaRPr lang="zh-CN" altLang="en-US"/>
          </a:p>
        </p:txBody>
      </p:sp>
    </p:spTree>
    <p:extLst>
      <p:ext uri="{BB962C8B-B14F-4D97-AF65-F5344CB8AC3E}">
        <p14:creationId xmlns:p14="http://schemas.microsoft.com/office/powerpoint/2010/main" val="2092887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B1BAEC-B78A-4092-8D66-19A3B52183A2}" type="slidenum">
              <a:rPr lang="zh-CN" altLang="en-US" smtClean="0"/>
              <a:t>33</a:t>
            </a:fld>
            <a:endParaRPr lang="zh-CN" altLang="en-US"/>
          </a:p>
        </p:txBody>
      </p:sp>
    </p:spTree>
    <p:extLst>
      <p:ext uri="{BB962C8B-B14F-4D97-AF65-F5344CB8AC3E}">
        <p14:creationId xmlns:p14="http://schemas.microsoft.com/office/powerpoint/2010/main" val="27650214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B1BAEC-B78A-4092-8D66-19A3B52183A2}" type="slidenum">
              <a:rPr lang="zh-CN" altLang="en-US" smtClean="0"/>
              <a:t>34</a:t>
            </a:fld>
            <a:endParaRPr lang="zh-CN" altLang="en-US"/>
          </a:p>
        </p:txBody>
      </p:sp>
    </p:spTree>
    <p:extLst>
      <p:ext uri="{BB962C8B-B14F-4D97-AF65-F5344CB8AC3E}">
        <p14:creationId xmlns:p14="http://schemas.microsoft.com/office/powerpoint/2010/main" val="36280991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B1BAEC-B78A-4092-8D66-19A3B52183A2}" type="slidenum">
              <a:rPr lang="zh-CN" altLang="en-US" smtClean="0"/>
              <a:t>35</a:t>
            </a:fld>
            <a:endParaRPr lang="zh-CN" altLang="en-US"/>
          </a:p>
        </p:txBody>
      </p:sp>
    </p:spTree>
    <p:extLst>
      <p:ext uri="{BB962C8B-B14F-4D97-AF65-F5344CB8AC3E}">
        <p14:creationId xmlns:p14="http://schemas.microsoft.com/office/powerpoint/2010/main" val="11085107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B1BAEC-B78A-4092-8D66-19A3B52183A2}" type="slidenum">
              <a:rPr lang="zh-CN" altLang="en-US" smtClean="0"/>
              <a:t>36</a:t>
            </a:fld>
            <a:endParaRPr lang="zh-CN" altLang="en-US"/>
          </a:p>
        </p:txBody>
      </p:sp>
    </p:spTree>
    <p:extLst>
      <p:ext uri="{BB962C8B-B14F-4D97-AF65-F5344CB8AC3E}">
        <p14:creationId xmlns:p14="http://schemas.microsoft.com/office/powerpoint/2010/main" val="5934494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B1BAEC-B78A-4092-8D66-19A3B52183A2}" type="slidenum">
              <a:rPr lang="zh-CN" altLang="en-US" smtClean="0"/>
              <a:t>37</a:t>
            </a:fld>
            <a:endParaRPr lang="zh-CN" altLang="en-US"/>
          </a:p>
        </p:txBody>
      </p:sp>
    </p:spTree>
    <p:extLst>
      <p:ext uri="{BB962C8B-B14F-4D97-AF65-F5344CB8AC3E}">
        <p14:creationId xmlns:p14="http://schemas.microsoft.com/office/powerpoint/2010/main" val="959041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B1BAEC-B78A-4092-8D66-19A3B52183A2}" type="slidenum">
              <a:rPr lang="zh-CN" altLang="en-US" smtClean="0"/>
              <a:t>38</a:t>
            </a:fld>
            <a:endParaRPr lang="zh-CN" altLang="en-US"/>
          </a:p>
        </p:txBody>
      </p:sp>
    </p:spTree>
    <p:extLst>
      <p:ext uri="{BB962C8B-B14F-4D97-AF65-F5344CB8AC3E}">
        <p14:creationId xmlns:p14="http://schemas.microsoft.com/office/powerpoint/2010/main" val="14605265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B1BAEC-B78A-4092-8D66-19A3B52183A2}" type="slidenum">
              <a:rPr lang="zh-CN" altLang="en-US" smtClean="0"/>
              <a:t>39</a:t>
            </a:fld>
            <a:endParaRPr lang="zh-CN" altLang="en-US"/>
          </a:p>
        </p:txBody>
      </p:sp>
    </p:spTree>
    <p:extLst>
      <p:ext uri="{BB962C8B-B14F-4D97-AF65-F5344CB8AC3E}">
        <p14:creationId xmlns:p14="http://schemas.microsoft.com/office/powerpoint/2010/main" val="2811159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B1BAEC-B78A-4092-8D66-19A3B52183A2}" type="slidenum">
              <a:rPr lang="zh-CN" altLang="en-US" smtClean="0"/>
              <a:t>4</a:t>
            </a:fld>
            <a:endParaRPr lang="zh-CN" altLang="en-US"/>
          </a:p>
        </p:txBody>
      </p:sp>
    </p:spTree>
    <p:extLst>
      <p:ext uri="{BB962C8B-B14F-4D97-AF65-F5344CB8AC3E}">
        <p14:creationId xmlns:p14="http://schemas.microsoft.com/office/powerpoint/2010/main" val="24434601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B1BAEC-B78A-4092-8D66-19A3B52183A2}" type="slidenum">
              <a:rPr lang="zh-CN" altLang="en-US" smtClean="0"/>
              <a:t>40</a:t>
            </a:fld>
            <a:endParaRPr lang="zh-CN" altLang="en-US"/>
          </a:p>
        </p:txBody>
      </p:sp>
    </p:spTree>
    <p:extLst>
      <p:ext uri="{BB962C8B-B14F-4D97-AF65-F5344CB8AC3E}">
        <p14:creationId xmlns:p14="http://schemas.microsoft.com/office/powerpoint/2010/main" val="12419067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B1BAEC-B78A-4092-8D66-19A3B52183A2}" type="slidenum">
              <a:rPr lang="zh-CN" altLang="en-US" smtClean="0"/>
              <a:t>41</a:t>
            </a:fld>
            <a:endParaRPr lang="zh-CN" altLang="en-US"/>
          </a:p>
        </p:txBody>
      </p:sp>
    </p:spTree>
    <p:extLst>
      <p:ext uri="{BB962C8B-B14F-4D97-AF65-F5344CB8AC3E}">
        <p14:creationId xmlns:p14="http://schemas.microsoft.com/office/powerpoint/2010/main" val="28237718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B1BAEC-B78A-4092-8D66-19A3B52183A2}" type="slidenum">
              <a:rPr lang="zh-CN" altLang="en-US" smtClean="0"/>
              <a:t>42</a:t>
            </a:fld>
            <a:endParaRPr lang="zh-CN" altLang="en-US"/>
          </a:p>
        </p:txBody>
      </p:sp>
    </p:spTree>
    <p:extLst>
      <p:ext uri="{BB962C8B-B14F-4D97-AF65-F5344CB8AC3E}">
        <p14:creationId xmlns:p14="http://schemas.microsoft.com/office/powerpoint/2010/main" val="25298310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B1BAEC-B78A-4092-8D66-19A3B52183A2}" type="slidenum">
              <a:rPr lang="zh-CN" altLang="en-US" smtClean="0"/>
              <a:t>43</a:t>
            </a:fld>
            <a:endParaRPr lang="zh-CN" altLang="en-US"/>
          </a:p>
        </p:txBody>
      </p:sp>
    </p:spTree>
    <p:extLst>
      <p:ext uri="{BB962C8B-B14F-4D97-AF65-F5344CB8AC3E}">
        <p14:creationId xmlns:p14="http://schemas.microsoft.com/office/powerpoint/2010/main" val="28631506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B1BAEC-B78A-4092-8D66-19A3B52183A2}" type="slidenum">
              <a:rPr lang="zh-CN" altLang="en-US" smtClean="0"/>
              <a:t>44</a:t>
            </a:fld>
            <a:endParaRPr lang="zh-CN" altLang="en-US"/>
          </a:p>
        </p:txBody>
      </p:sp>
    </p:spTree>
    <p:extLst>
      <p:ext uri="{BB962C8B-B14F-4D97-AF65-F5344CB8AC3E}">
        <p14:creationId xmlns:p14="http://schemas.microsoft.com/office/powerpoint/2010/main" val="16388878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B1BAEC-B78A-4092-8D66-19A3B52183A2}" type="slidenum">
              <a:rPr lang="zh-CN" altLang="en-US" smtClean="0"/>
              <a:t>45</a:t>
            </a:fld>
            <a:endParaRPr lang="zh-CN" altLang="en-US"/>
          </a:p>
        </p:txBody>
      </p:sp>
    </p:spTree>
    <p:extLst>
      <p:ext uri="{BB962C8B-B14F-4D97-AF65-F5344CB8AC3E}">
        <p14:creationId xmlns:p14="http://schemas.microsoft.com/office/powerpoint/2010/main" val="9250090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B1BAEC-B78A-4092-8D66-19A3B52183A2}" type="slidenum">
              <a:rPr lang="zh-CN" altLang="en-US" smtClean="0"/>
              <a:t>46</a:t>
            </a:fld>
            <a:endParaRPr lang="zh-CN" altLang="en-US"/>
          </a:p>
        </p:txBody>
      </p:sp>
    </p:spTree>
    <p:extLst>
      <p:ext uri="{BB962C8B-B14F-4D97-AF65-F5344CB8AC3E}">
        <p14:creationId xmlns:p14="http://schemas.microsoft.com/office/powerpoint/2010/main" val="8210384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B1BAEC-B78A-4092-8D66-19A3B52183A2}" type="slidenum">
              <a:rPr lang="zh-CN" altLang="en-US" smtClean="0"/>
              <a:t>47</a:t>
            </a:fld>
            <a:endParaRPr lang="zh-CN" altLang="en-US"/>
          </a:p>
        </p:txBody>
      </p:sp>
    </p:spTree>
    <p:extLst>
      <p:ext uri="{BB962C8B-B14F-4D97-AF65-F5344CB8AC3E}">
        <p14:creationId xmlns:p14="http://schemas.microsoft.com/office/powerpoint/2010/main" val="15109377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B1BAEC-B78A-4092-8D66-19A3B52183A2}" type="slidenum">
              <a:rPr lang="zh-CN" altLang="en-US" smtClean="0"/>
              <a:t>48</a:t>
            </a:fld>
            <a:endParaRPr lang="zh-CN" altLang="en-US"/>
          </a:p>
        </p:txBody>
      </p:sp>
    </p:spTree>
    <p:extLst>
      <p:ext uri="{BB962C8B-B14F-4D97-AF65-F5344CB8AC3E}">
        <p14:creationId xmlns:p14="http://schemas.microsoft.com/office/powerpoint/2010/main" val="31319431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B1BAEC-B78A-4092-8D66-19A3B52183A2}" type="slidenum">
              <a:rPr lang="zh-CN" altLang="en-US" smtClean="0"/>
              <a:t>49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B1BAEC-B78A-4092-8D66-19A3B52183A2}" type="slidenum">
              <a:rPr lang="zh-CN" altLang="en-US" smtClean="0"/>
              <a:t>5</a:t>
            </a:fld>
            <a:endParaRPr lang="zh-CN" altLang="en-US"/>
          </a:p>
        </p:txBody>
      </p:sp>
    </p:spTree>
    <p:extLst>
      <p:ext uri="{BB962C8B-B14F-4D97-AF65-F5344CB8AC3E}">
        <p14:creationId xmlns:p14="http://schemas.microsoft.com/office/powerpoint/2010/main" val="4011177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B1BAEC-B78A-4092-8D66-19A3B52183A2}" type="slidenum">
              <a:rPr lang="zh-CN" altLang="en-US" smtClean="0"/>
              <a:t>6</a:t>
            </a:fld>
            <a:endParaRPr lang="zh-CN" altLang="en-US"/>
          </a:p>
        </p:txBody>
      </p:sp>
    </p:spTree>
    <p:extLst>
      <p:ext uri="{BB962C8B-B14F-4D97-AF65-F5344CB8AC3E}">
        <p14:creationId xmlns:p14="http://schemas.microsoft.com/office/powerpoint/2010/main" val="3636711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B1BAEC-B78A-4092-8D66-19A3B52183A2}" type="slidenum">
              <a:rPr lang="zh-CN" altLang="en-US" smtClean="0"/>
              <a:t>7</a:t>
            </a:fld>
            <a:endParaRPr lang="zh-CN" altLang="en-US"/>
          </a:p>
        </p:txBody>
      </p:sp>
    </p:spTree>
    <p:extLst>
      <p:ext uri="{BB962C8B-B14F-4D97-AF65-F5344CB8AC3E}">
        <p14:creationId xmlns:p14="http://schemas.microsoft.com/office/powerpoint/2010/main" val="1931515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B1BAEC-B78A-4092-8D66-19A3B52183A2}" type="slidenum">
              <a:rPr lang="zh-CN" altLang="en-US" smtClean="0"/>
              <a:t>8</a:t>
            </a:fld>
            <a:endParaRPr lang="zh-CN" altLang="en-US"/>
          </a:p>
        </p:txBody>
      </p:sp>
    </p:spTree>
    <p:extLst>
      <p:ext uri="{BB962C8B-B14F-4D97-AF65-F5344CB8AC3E}">
        <p14:creationId xmlns:p14="http://schemas.microsoft.com/office/powerpoint/2010/main" val="878458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B1BAEC-B78A-4092-8D66-19A3B52183A2}" type="slidenum">
              <a:rPr lang="zh-CN" altLang="en-US" smtClean="0"/>
              <a:t>9</a:t>
            </a:fld>
            <a:endParaRPr lang="zh-CN" altLang="en-US"/>
          </a:p>
        </p:txBody>
      </p:sp>
    </p:spTree>
    <p:extLst>
      <p:ext uri="{BB962C8B-B14F-4D97-AF65-F5344CB8AC3E}">
        <p14:creationId xmlns:p14="http://schemas.microsoft.com/office/powerpoint/2010/main" val="4149423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defRPr sz="6000">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2019/12/30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2019/12/30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2019/12/30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2019/12/30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2019/12/30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2019/12/30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2019/12/30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2019/12/30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2019/12/30</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2019/12/30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bg1">
                <a:lumMod val="95000"/>
              </a:schemeClr>
            </a:gs>
            <a:gs pos="100000">
              <a:schemeClr val="tx2"/>
            </a:gs>
          </a:gsLst>
          <a:lin ang="5400000" scaled="0"/>
        </a:gradFill>
        <a:effectLst/>
      </p:bgPr>
    </p:bg>
    <p:spTree>
      <p:nvGrpSpPr>
        <p:cNvPr id="1" name=""/>
        <p:cNvGrpSpPr/>
        <p:nvPr/>
      </p:nvGrpSpPr>
      <p:grpSpPr>
        <a:xfrm>
          <a:off x="0" y="0"/>
          <a:ext cx="0" cy="0"/>
          <a:chOff x="0" y="0"/>
          <a:chExt cx="0" cy="0"/>
        </a:xfrm>
      </p:grpSpPr>
      <p:sp>
        <p:nvSpPr>
          <p:cNvPr id="12" name="箭头: 五边形 11">
            <a:extLst>
              <a:ext uri="{FF2B5EF4-FFF2-40B4-BE49-F238E27FC236}">
                <a16:creationId xmlns:a16="http://schemas.microsoft.com/office/drawing/2014/main" id="{9830B3A4-741B-440D-B585-2292F8A7FAA9}"/>
              </a:ext>
            </a:extLst>
          </p:cNvPr>
          <p:cNvSpPr/>
          <p:nvPr userDrawn="1"/>
        </p:nvSpPr>
        <p:spPr>
          <a:xfrm>
            <a:off x="948609" y="5708192"/>
            <a:ext cx="1745228" cy="445883"/>
          </a:xfrm>
          <a:prstGeom prst="homePlate">
            <a:avLst/>
          </a:prstGeom>
          <a:solidFill>
            <a:srgbClr val="3975A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占位符 1"/>
          <p:cNvSpPr>
            <a:spLocks noGrp="1"/>
          </p:cNvSpPr>
          <p:nvPr>
            <p:ph type="title"/>
            <p:custDataLst>
              <p:tags r:id="rId12"/>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custDataLst>
              <p:tags r:id="rId13"/>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2019/12/30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a:p>
        </p:txBody>
      </p:sp>
      <p:sp>
        <p:nvSpPr>
          <p:cNvPr id="7" name="KSO_TEMPLATE" hidden="1"/>
          <p:cNvSpPr/>
          <p:nvPr userDrawn="1">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userDrawn="1"/>
        </p:nvSpPr>
        <p:spPr>
          <a:xfrm>
            <a:off x="11567795" y="3175"/>
            <a:ext cx="459740" cy="6857365"/>
          </a:xfrm>
          <a:prstGeom prst="rect">
            <a:avLst/>
          </a:prstGeom>
          <a:noFill/>
        </p:spPr>
        <p:txBody>
          <a:bodyPr vert="eaVert" wrap="square" rtlCol="0">
            <a:spAutoFit/>
          </a:bodyPr>
          <a:lstStyle/>
          <a:p>
            <a:pPr algn="l" fontAlgn="auto">
              <a:lnSpc>
                <a:spcPct val="100000"/>
              </a:lnSpc>
            </a:pPr>
            <a:r>
              <a:rPr lang="zh-CN" altLang="en-US">
                <a:latin typeface="仿宋" panose="02010609060101010101" charset="-122"/>
                <a:ea typeface="仿宋" panose="02010609060101010101" charset="-122"/>
                <a:cs typeface="仿宋" panose="02010609060101010101" charset="-122"/>
              </a:rPr>
              <a:t> </a:t>
            </a:r>
          </a:p>
        </p:txBody>
      </p:sp>
      <p:sp>
        <p:nvSpPr>
          <p:cNvPr id="15" name="矩形 14">
            <a:extLst>
              <a:ext uri="{FF2B5EF4-FFF2-40B4-BE49-F238E27FC236}">
                <a16:creationId xmlns:a16="http://schemas.microsoft.com/office/drawing/2014/main" id="{90C1D3BC-989D-4718-B6C0-36BCB65281CE}"/>
              </a:ext>
            </a:extLst>
          </p:cNvPr>
          <p:cNvSpPr/>
          <p:nvPr userDrawn="1"/>
        </p:nvSpPr>
        <p:spPr>
          <a:xfrm>
            <a:off x="1052126" y="5746467"/>
            <a:ext cx="1370888" cy="369332"/>
          </a:xfrm>
          <a:prstGeom prst="rect">
            <a:avLst/>
          </a:prstGeom>
          <a:noFill/>
        </p:spPr>
        <p:txBody>
          <a:bodyPr wrap="none" lIns="91440" tIns="45720" rIns="91440" bIns="45720">
            <a:spAutoFit/>
          </a:bodyPr>
          <a:lstStyle/>
          <a:p>
            <a:pPr algn="ctr"/>
            <a:r>
              <a:rPr lang="zh-CN" altLang="en-US" sz="1800" b="1" cap="none" spc="50">
                <a:ln w="0"/>
                <a:solidFill>
                  <a:schemeClr val="bg2"/>
                </a:solidFill>
                <a:effectLst>
                  <a:innerShdw blurRad="63500" dist="50800" dir="13500000">
                    <a:srgbClr val="000000">
                      <a:alpha val="50000"/>
                    </a:srgbClr>
                  </a:innerShdw>
                </a:effectLst>
              </a:rPr>
              <a:t>马士兵教育</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png"/><Relationship Id="rId5" Type="http://schemas.openxmlformats.org/officeDocument/2006/relationships/image" Target="../media/image2.jpe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gif"/><Relationship Id="rId4" Type="http://schemas.openxmlformats.org/officeDocument/2006/relationships/image" Target="../media/image10.gif"/></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0.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hyperlink" Target="https://andersbrownworth.com/blockchain" TargetMode="External"/><Relationship Id="rId5" Type="http://schemas.openxmlformats.org/officeDocument/2006/relationships/hyperlink" Target="https://ethstats.net/" TargetMode="External"/><Relationship Id="rId4" Type="http://schemas.openxmlformats.org/officeDocument/2006/relationships/hyperlink" Target="https://www.etherchain.org/"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22.jpeg"/></Relationships>
</file>

<file path=ppt/slides/_rels/slide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lumMod val="85000"/>
                <a:lumOff val="15000"/>
                <a:alpha val="85000"/>
              </a:schemeClr>
            </a:gs>
            <a:gs pos="32000">
              <a:schemeClr val="tx1">
                <a:lumMod val="85000"/>
                <a:lumOff val="15000"/>
              </a:schemeClr>
            </a:gs>
            <a:gs pos="9700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2" name="TextBox 2"/>
          <p:cNvSpPr txBox="1"/>
          <p:nvPr/>
        </p:nvSpPr>
        <p:spPr>
          <a:xfrm>
            <a:off x="1867117" y="1708146"/>
            <a:ext cx="8457765" cy="1569660"/>
          </a:xfrm>
          <a:prstGeom prst="rect">
            <a:avLst/>
          </a:prstGeom>
          <a:noFill/>
        </p:spPr>
        <p:txBody>
          <a:bodyPr vert="horz" wrap="none" rtlCol="0">
            <a:spAutoFit/>
          </a:bodyPr>
          <a:lstStyle>
            <a:defPPr>
              <a:defRPr lang="zh-CN"/>
            </a:defPPr>
            <a:lvl1pPr algn="ctr">
              <a:defRPr sz="16600" b="1">
                <a:ln>
                  <a:gradFill>
                    <a:gsLst>
                      <a:gs pos="0">
                        <a:schemeClr val="accent1">
                          <a:lumMod val="5000"/>
                          <a:lumOff val="95000"/>
                          <a:alpha val="0"/>
                        </a:schemeClr>
                      </a:gs>
                      <a:gs pos="56000">
                        <a:schemeClr val="bg1"/>
                      </a:gs>
                      <a:gs pos="100000">
                        <a:schemeClr val="bg1">
                          <a:alpha val="0"/>
                        </a:schemeClr>
                      </a:gs>
                    </a:gsLst>
                    <a:lin ang="7200000" scaled="0"/>
                  </a:gradFill>
                </a:ln>
                <a:solidFill>
                  <a:srgbClr val="A5C846"/>
                </a:solidFill>
                <a:effectLst>
                  <a:outerShdw blurRad="38100" dist="38100" dir="2700000" algn="tl">
                    <a:srgbClr val="000000">
                      <a:alpha val="43137"/>
                    </a:srgbClr>
                  </a:outerShdw>
                </a:effectLst>
                <a:latin typeface="Agency FB" panose="020B0503020202020204" pitchFamily="34" charset="0"/>
              </a:defRPr>
            </a:lvl1pPr>
            <a:lvl2pPr>
              <a:defRPr/>
            </a:lvl2pPr>
            <a:lvl3pPr>
              <a:defRPr/>
            </a:lvl3pPr>
            <a:lvl4pPr>
              <a:defRPr/>
            </a:lvl4pPr>
            <a:lvl5pPr>
              <a:defRPr/>
            </a:lvl5pPr>
            <a:lvl6pPr>
              <a:defRPr/>
            </a:lvl6pPr>
            <a:lvl7pPr>
              <a:defRPr/>
            </a:lvl7pPr>
            <a:lvl8pPr>
              <a:defRPr/>
            </a:lvl8pPr>
            <a:lvl9pPr>
              <a:defRPr/>
            </a:lvl9pPr>
          </a:lstStyle>
          <a:p>
            <a:r>
              <a:rPr lang="zh-CN" altLang="en-US" sz="9600" dirty="0">
                <a:ln w="12700" cmpd="thickThin">
                  <a:solidFill>
                    <a:schemeClr val="tx1">
                      <a:lumMod val="85000"/>
                      <a:lumOff val="15000"/>
                      <a:alpha val="56000"/>
                    </a:schemeClr>
                  </a:solidFill>
                  <a:prstDash val="solid"/>
                  <a:miter lim="800000"/>
                </a:ln>
                <a:gradFill>
                  <a:gsLst>
                    <a:gs pos="0">
                      <a:schemeClr val="accent1">
                        <a:lumMod val="50000"/>
                      </a:schemeClr>
                    </a:gs>
                    <a:gs pos="47000">
                      <a:schemeClr val="bg1"/>
                    </a:gs>
                    <a:gs pos="100000">
                      <a:schemeClr val="accent4">
                        <a:lumMod val="50000"/>
                      </a:schemeClr>
                    </a:gs>
                  </a:gsLst>
                  <a:lin ang="7200000" scaled="0"/>
                </a:gradFill>
                <a:effectLst/>
                <a:cs typeface="+mn-ea"/>
                <a:sym typeface="+mn-lt"/>
              </a:rPr>
              <a:t>区块链</a:t>
            </a:r>
            <a:r>
              <a:rPr lang="en-US" altLang="zh-CN" sz="9600" dirty="0" err="1">
                <a:ln w="12700" cmpd="thickThin">
                  <a:solidFill>
                    <a:schemeClr val="tx1">
                      <a:lumMod val="85000"/>
                      <a:lumOff val="15000"/>
                      <a:alpha val="56000"/>
                    </a:schemeClr>
                  </a:solidFill>
                  <a:prstDash val="solid"/>
                  <a:miter lim="800000"/>
                </a:ln>
                <a:gradFill>
                  <a:gsLst>
                    <a:gs pos="0">
                      <a:schemeClr val="accent1">
                        <a:lumMod val="50000"/>
                      </a:schemeClr>
                    </a:gs>
                    <a:gs pos="47000">
                      <a:schemeClr val="bg1"/>
                    </a:gs>
                    <a:gs pos="100000">
                      <a:schemeClr val="accent4">
                        <a:lumMod val="50000"/>
                      </a:schemeClr>
                    </a:gs>
                  </a:gsLst>
                  <a:lin ang="7200000" scaled="0"/>
                </a:gradFill>
                <a:effectLst/>
                <a:cs typeface="+mn-ea"/>
                <a:sym typeface="+mn-lt"/>
              </a:rPr>
              <a:t>BlockChain</a:t>
            </a:r>
            <a:endParaRPr lang="zh-CN" altLang="en-US" sz="9600" dirty="0">
              <a:ln w="12700" cmpd="thickThin">
                <a:solidFill>
                  <a:schemeClr val="tx1">
                    <a:lumMod val="85000"/>
                    <a:lumOff val="15000"/>
                    <a:alpha val="56000"/>
                  </a:schemeClr>
                </a:solidFill>
                <a:prstDash val="solid"/>
                <a:miter lim="800000"/>
              </a:ln>
              <a:gradFill>
                <a:gsLst>
                  <a:gs pos="0">
                    <a:schemeClr val="accent1">
                      <a:lumMod val="50000"/>
                    </a:schemeClr>
                  </a:gs>
                  <a:gs pos="47000">
                    <a:schemeClr val="bg1"/>
                  </a:gs>
                  <a:gs pos="100000">
                    <a:schemeClr val="accent4">
                      <a:lumMod val="50000"/>
                    </a:schemeClr>
                  </a:gs>
                </a:gsLst>
                <a:lin ang="7200000" scaled="0"/>
              </a:gradFill>
              <a:effectLst>
                <a:outerShdw blurRad="50800" dist="38100" dir="2700000" algn="tl" rotWithShape="0">
                  <a:prstClr val="black">
                    <a:alpha val="40000"/>
                  </a:prstClr>
                </a:outerShdw>
              </a:effectLst>
              <a:latin typeface="+mn-lt"/>
              <a:cs typeface="+mn-ea"/>
              <a:sym typeface="+mn-lt"/>
            </a:endParaRPr>
          </a:p>
        </p:txBody>
      </p:sp>
      <p:sp>
        <p:nvSpPr>
          <p:cNvPr id="18" name="TextBox 12"/>
          <p:cNvSpPr txBox="1"/>
          <p:nvPr/>
        </p:nvSpPr>
        <p:spPr>
          <a:xfrm>
            <a:off x="3036456" y="4923933"/>
            <a:ext cx="6528725" cy="646331"/>
          </a:xfrm>
          <a:prstGeom prst="rect">
            <a:avLst/>
          </a:prstGeom>
          <a:solidFill>
            <a:schemeClr val="tx1">
              <a:lumMod val="95000"/>
              <a:lumOff val="5000"/>
            </a:schemeClr>
          </a:solidFill>
        </p:spPr>
        <p:txBody>
          <a:bodyPr wrap="square" rtlCol="0">
            <a:spAutoFit/>
          </a:bodyPr>
          <a:lstStyle/>
          <a:p>
            <a:pPr algn="ctr"/>
            <a:r>
              <a:rPr lang="zh-CN" altLang="en-US" sz="2800" dirty="0">
                <a:solidFill>
                  <a:schemeClr val="bg2">
                    <a:lumMod val="95000"/>
                  </a:schemeClr>
                </a:solidFill>
                <a:cs typeface="+mn-ea"/>
                <a:sym typeface="+mn-lt"/>
              </a:rPr>
              <a:t>课程</a:t>
            </a:r>
            <a:r>
              <a:rPr lang="zh-CN" altLang="en-US" sz="3600" dirty="0">
                <a:solidFill>
                  <a:schemeClr val="bg2">
                    <a:lumMod val="95000"/>
                  </a:schemeClr>
                </a:solidFill>
                <a:cs typeface="+mn-ea"/>
                <a:sym typeface="+mn-lt"/>
              </a:rPr>
              <a:t>即将</a:t>
            </a:r>
            <a:r>
              <a:rPr lang="zh-CN" altLang="en-US" sz="2800" dirty="0">
                <a:solidFill>
                  <a:schemeClr val="bg2">
                    <a:lumMod val="95000"/>
                  </a:schemeClr>
                </a:solidFill>
                <a:cs typeface="+mn-ea"/>
                <a:sym typeface="+mn-lt"/>
              </a:rPr>
              <a:t>开始</a:t>
            </a:r>
          </a:p>
        </p:txBody>
      </p:sp>
      <p:sp>
        <p:nvSpPr>
          <p:cNvPr id="5" name="文本框 4">
            <a:extLst>
              <a:ext uri="{FF2B5EF4-FFF2-40B4-BE49-F238E27FC236}">
                <a16:creationId xmlns:a16="http://schemas.microsoft.com/office/drawing/2014/main" id="{34DFB76E-8737-4047-BB4B-7851767BA1F7}"/>
              </a:ext>
            </a:extLst>
          </p:cNvPr>
          <p:cNvSpPr txBox="1"/>
          <p:nvPr/>
        </p:nvSpPr>
        <p:spPr>
          <a:xfrm>
            <a:off x="0" y="3864634"/>
            <a:ext cx="12192000" cy="523220"/>
          </a:xfrm>
          <a:prstGeom prst="rect">
            <a:avLst/>
          </a:prstGeom>
          <a:solidFill>
            <a:schemeClr val="tx1">
              <a:lumMod val="95000"/>
              <a:lumOff val="5000"/>
            </a:schemeClr>
          </a:solidFill>
        </p:spPr>
        <p:txBody>
          <a:bodyPr wrap="square" rtlCol="0">
            <a:spAutoFit/>
          </a:bodyPr>
          <a:lstStyle/>
          <a:p>
            <a:pPr algn="ctr"/>
            <a:r>
              <a:rPr lang="zh-CN" altLang="en-US" sz="2800" dirty="0">
                <a:solidFill>
                  <a:schemeClr val="bg1">
                    <a:lumMod val="85000"/>
                  </a:schemeClr>
                </a:solidFill>
              </a:rPr>
              <a:t>去中心化的、匿名的、安全的、不可篡改的、开放的下一代互联网</a:t>
            </a:r>
          </a:p>
        </p:txBody>
      </p:sp>
      <p:pic>
        <p:nvPicPr>
          <p:cNvPr id="11" name="图片 10">
            <a:extLst>
              <a:ext uri="{FF2B5EF4-FFF2-40B4-BE49-F238E27FC236}">
                <a16:creationId xmlns:a16="http://schemas.microsoft.com/office/drawing/2014/main" id="{BCA33DFD-B70A-4DF4-815E-4E2FA297B2E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0915" r="86005" b="17023"/>
          <a:stretch>
            <a:fillRect/>
          </a:stretch>
        </p:blipFill>
        <p:spPr>
          <a:xfrm>
            <a:off x="0" y="4923933"/>
            <a:ext cx="751215" cy="1934067"/>
          </a:xfrm>
          <a:prstGeom prst="rect">
            <a:avLst/>
          </a:prstGeom>
        </p:spPr>
      </p:pic>
    </p:spTree>
    <p:extLst>
      <p:ext uri="{BB962C8B-B14F-4D97-AF65-F5344CB8AC3E}">
        <p14:creationId xmlns:p14="http://schemas.microsoft.com/office/powerpoint/2010/main" val="4014064427"/>
      </p:ext>
    </p:extLst>
  </p:cSld>
  <p:clrMapOvr>
    <a:masterClrMapping/>
  </p:clrMapOvr>
  <mc:AlternateContent xmlns:mc="http://schemas.openxmlformats.org/markup-compatibility/2006" xmlns:p14="http://schemas.microsoft.com/office/powerpoint/2010/main">
    <mc:Choice Requires="p14">
      <p:transition spd="slow" p14:dur="1500" advClick="0" advTm="13313">
        <p:random/>
      </p:transition>
    </mc:Choice>
    <mc:Fallback xmlns="">
      <p:transition spd="slow" advClick="0" advTm="13313">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 by="(-#ppt_w*2)" calcmode="lin" valueType="num">
                                      <p:cBhvr rctx="PPT">
                                        <p:cTn id="7" dur="500" autoRev="1" fill="hold">
                                          <p:stCondLst>
                                            <p:cond delay="0"/>
                                          </p:stCondLst>
                                        </p:cTn>
                                        <p:tgtEl>
                                          <p:spTgt spid="12"/>
                                        </p:tgtEl>
                                        <p:attrNameLst>
                                          <p:attrName>ppt_w</p:attrName>
                                        </p:attrNameLst>
                                      </p:cBhvr>
                                    </p:anim>
                                    <p:anim by="(#ppt_w*0.50)" calcmode="lin" valueType="num">
                                      <p:cBhvr>
                                        <p:cTn id="8" dur="500" decel="50000" autoRev="1" fill="hold">
                                          <p:stCondLst>
                                            <p:cond delay="0"/>
                                          </p:stCondLst>
                                        </p:cTn>
                                        <p:tgtEl>
                                          <p:spTgt spid="12"/>
                                        </p:tgtEl>
                                        <p:attrNameLst>
                                          <p:attrName>ppt_x</p:attrName>
                                        </p:attrNameLst>
                                      </p:cBhvr>
                                    </p:anim>
                                    <p:anim from="(-#ppt_h/2)" to="(#ppt_y)" calcmode="lin" valueType="num">
                                      <p:cBhvr>
                                        <p:cTn id="9" dur="1000" fill="hold">
                                          <p:stCondLst>
                                            <p:cond delay="0"/>
                                          </p:stCondLst>
                                        </p:cTn>
                                        <p:tgtEl>
                                          <p:spTgt spid="12"/>
                                        </p:tgtEl>
                                        <p:attrNameLst>
                                          <p:attrName>ppt_y</p:attrName>
                                        </p:attrNameLst>
                                      </p:cBhvr>
                                    </p:anim>
                                    <p:animRot by="21600000">
                                      <p:cBhvr>
                                        <p:cTn id="10" dur="1000" fill="hold">
                                          <p:stCondLst>
                                            <p:cond delay="0"/>
                                          </p:stCondLst>
                                        </p:cTn>
                                        <p:tgtEl>
                                          <p:spTgt spid="12"/>
                                        </p:tgtEl>
                                        <p:attrNameLst>
                                          <p:attrName>r</p:attrName>
                                        </p:attrNameLst>
                                      </p:cBhvr>
                                    </p:animRot>
                                  </p:childTnLst>
                                </p:cTn>
                              </p:par>
                            </p:childTnLst>
                          </p:cTn>
                        </p:par>
                        <p:par>
                          <p:cTn id="11" fill="hold">
                            <p:stCondLst>
                              <p:cond delay="2200"/>
                            </p:stCondLst>
                            <p:childTnLst>
                              <p:par>
                                <p:cTn id="12" presetID="42" presetClass="entr" presetSubtype="0"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childTnLst>
                          </p:cTn>
                        </p:par>
                        <p:par>
                          <p:cTn id="17" fill="hold">
                            <p:stCondLst>
                              <p:cond delay="3200"/>
                            </p:stCondLst>
                            <p:childTnLst>
                              <p:par>
                                <p:cTn id="18" presetID="22" presetClass="entr" presetSubtype="8"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08" y="18966"/>
            <a:ext cx="12192000" cy="6858000"/>
          </a:xfrm>
          <a:prstGeom prst="rect">
            <a:avLst/>
          </a:prstGeom>
        </p:spPr>
      </p:pic>
      <p:sp>
        <p:nvSpPr>
          <p:cNvPr id="12" name="TextBox 2"/>
          <p:cNvSpPr txBox="1"/>
          <p:nvPr/>
        </p:nvSpPr>
        <p:spPr>
          <a:xfrm>
            <a:off x="3567953" y="2236889"/>
            <a:ext cx="5262979" cy="769441"/>
          </a:xfrm>
          <a:prstGeom prst="rect">
            <a:avLst/>
          </a:prstGeom>
          <a:noFill/>
        </p:spPr>
        <p:txBody>
          <a:bodyPr vert="horz" wrap="none" rtlCol="0">
            <a:spAutoFit/>
          </a:bodyPr>
          <a:lstStyle>
            <a:defPPr>
              <a:defRPr lang="zh-CN"/>
            </a:defPPr>
            <a:lvl1pPr algn="ctr">
              <a:defRPr sz="16600" b="1">
                <a:ln>
                  <a:gradFill>
                    <a:gsLst>
                      <a:gs pos="0">
                        <a:schemeClr val="accent1">
                          <a:lumMod val="5000"/>
                          <a:lumOff val="95000"/>
                          <a:alpha val="0"/>
                        </a:schemeClr>
                      </a:gs>
                      <a:gs pos="56000">
                        <a:schemeClr val="bg1"/>
                      </a:gs>
                      <a:gs pos="100000">
                        <a:schemeClr val="bg1">
                          <a:alpha val="0"/>
                        </a:schemeClr>
                      </a:gs>
                    </a:gsLst>
                    <a:lin ang="7200000" scaled="0"/>
                  </a:gradFill>
                </a:ln>
                <a:solidFill>
                  <a:srgbClr val="A5C846"/>
                </a:solidFill>
                <a:effectLst>
                  <a:outerShdw blurRad="38100" dist="38100" dir="2700000" algn="tl">
                    <a:srgbClr val="000000">
                      <a:alpha val="43137"/>
                    </a:srgbClr>
                  </a:outerShdw>
                </a:effectLst>
                <a:latin typeface="Agency FB" panose="020B0503020202020204" pitchFamily="34" charset="0"/>
              </a:defRPr>
            </a:lvl1pPr>
            <a:lvl2pPr>
              <a:defRPr/>
            </a:lvl2pPr>
            <a:lvl3pPr>
              <a:defRPr/>
            </a:lvl3pPr>
            <a:lvl4pPr>
              <a:defRPr/>
            </a:lvl4pPr>
            <a:lvl5pPr>
              <a:defRPr/>
            </a:lvl5pPr>
            <a:lvl6pPr>
              <a:defRPr/>
            </a:lvl6pPr>
            <a:lvl7pPr>
              <a:defRPr/>
            </a:lvl7pPr>
            <a:lvl8pPr>
              <a:defRPr/>
            </a:lvl8pPr>
            <a:lvl9pPr>
              <a:defRPr/>
            </a:lvl9pPr>
          </a:lstStyle>
          <a:p>
            <a:r>
              <a:rPr lang="zh-CN" altLang="en-US" sz="4400" dirty="0">
                <a:solidFill>
                  <a:srgbClr val="9E1E1E"/>
                </a:solidFill>
                <a:cs typeface="+mn-ea"/>
                <a:sym typeface="+mn-lt"/>
              </a:rPr>
              <a:t>区块链中的三权分立</a:t>
            </a:r>
          </a:p>
        </p:txBody>
      </p:sp>
      <p:cxnSp>
        <p:nvCxnSpPr>
          <p:cNvPr id="19" name="直接连接符 18"/>
          <p:cNvCxnSpPr/>
          <p:nvPr/>
        </p:nvCxnSpPr>
        <p:spPr>
          <a:xfrm>
            <a:off x="2832273" y="3615174"/>
            <a:ext cx="6528725" cy="0"/>
          </a:xfrm>
          <a:prstGeom prst="line">
            <a:avLst/>
          </a:prstGeom>
          <a:ln w="25400">
            <a:solidFill>
              <a:srgbClr val="3975A9"/>
            </a:solidFill>
          </a:ln>
        </p:spPr>
        <p:style>
          <a:lnRef idx="1">
            <a:schemeClr val="accent1"/>
          </a:lnRef>
          <a:fillRef idx="0">
            <a:schemeClr val="accent1"/>
          </a:fillRef>
          <a:effectRef idx="0">
            <a:schemeClr val="accent1"/>
          </a:effectRef>
          <a:fontRef idx="minor">
            <a:schemeClr val="tx1"/>
          </a:fontRef>
        </p:style>
      </p:cxnSp>
      <p:sp>
        <p:nvSpPr>
          <p:cNvPr id="15" name="Rectangle 2">
            <a:extLst>
              <a:ext uri="{FF2B5EF4-FFF2-40B4-BE49-F238E27FC236}">
                <a16:creationId xmlns:a16="http://schemas.microsoft.com/office/drawing/2014/main" id="{7E894471-AD58-4157-B84D-2100E2189E20}"/>
              </a:ext>
            </a:extLst>
          </p:cNvPr>
          <p:cNvSpPr>
            <a:spLocks noChangeArrowheads="1"/>
          </p:cNvSpPr>
          <p:nvPr/>
        </p:nvSpPr>
        <p:spPr bwMode="auto">
          <a:xfrm>
            <a:off x="3689747" y="4091567"/>
            <a:ext cx="5922980" cy="170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0" rIns="0" bIns="126960" numCol="1" anchor="ctr" anchorCtr="0" compatLnSpc="1">
            <a:prstTxWarp prst="textNoShape">
              <a:avLst/>
            </a:prstTxWarp>
            <a:spAutoFit/>
          </a:bodyPr>
          <a:lstStyle/>
          <a:p>
            <a:pPr eaLnBrk="0" fontAlgn="base" hangingPunct="0">
              <a:spcBef>
                <a:spcPct val="0"/>
              </a:spcBef>
              <a:spcAft>
                <a:spcPct val="0"/>
              </a:spcAft>
            </a:pPr>
            <a:r>
              <a:rPr lang="en-US" altLang="zh-CN" dirty="0"/>
              <a:t>1.</a:t>
            </a:r>
            <a:r>
              <a:rPr lang="zh-CN" altLang="en-US" dirty="0"/>
              <a:t>币圈儿</a:t>
            </a:r>
            <a:endParaRPr lang="en-US" altLang="zh-CN" dirty="0"/>
          </a:p>
          <a:p>
            <a:pPr eaLnBrk="0" fontAlgn="base" hangingPunct="0">
              <a:spcBef>
                <a:spcPct val="0"/>
              </a:spcBef>
              <a:spcAft>
                <a:spcPct val="0"/>
              </a:spcAft>
            </a:pPr>
            <a:endParaRPr lang="en-US" altLang="zh-CN" sz="2000" dirty="0"/>
          </a:p>
          <a:p>
            <a:pPr eaLnBrk="0" fontAlgn="base" hangingPunct="0">
              <a:spcBef>
                <a:spcPct val="0"/>
              </a:spcBef>
              <a:spcAft>
                <a:spcPct val="0"/>
              </a:spcAft>
            </a:pPr>
            <a:r>
              <a:rPr lang="en-US" altLang="zh-CN" dirty="0"/>
              <a:t>2.</a:t>
            </a:r>
            <a:r>
              <a:rPr lang="zh-CN" altLang="en-US" dirty="0"/>
              <a:t>链圈儿 </a:t>
            </a:r>
            <a:br>
              <a:rPr lang="zh-CN" altLang="en-US" sz="2000" dirty="0"/>
            </a:br>
            <a:br>
              <a:rPr lang="zh-CN" altLang="en-US" sz="2000" dirty="0"/>
            </a:br>
            <a:r>
              <a:rPr lang="en-US" altLang="zh-CN" dirty="0"/>
              <a:t>3.</a:t>
            </a:r>
            <a:r>
              <a:rPr lang="zh-CN" altLang="en-US" dirty="0"/>
              <a:t>矿圈儿</a:t>
            </a:r>
            <a:endParaRPr lang="zh-CN" altLang="en-US" sz="2000" dirty="0">
              <a:solidFill>
                <a:srgbClr val="333333"/>
              </a:solidFill>
              <a:latin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249981074"/>
      </p:ext>
    </p:extLst>
  </p:cSld>
  <p:clrMapOvr>
    <a:masterClrMapping/>
  </p:clrMapOvr>
  <mc:AlternateContent xmlns:mc="http://schemas.openxmlformats.org/markup-compatibility/2006" xmlns:p14="http://schemas.microsoft.com/office/powerpoint/2010/main">
    <mc:Choice Requires="p14">
      <p:transition spd="slow" p14:dur="1500" advClick="0" advTm="13313">
        <p:random/>
      </p:transition>
    </mc:Choice>
    <mc:Fallback xmlns="">
      <p:transition spd="slow" advClick="0" advTm="13313">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56" presetClass="entr" presetSubtype="0" fill="hold" grpId="0" nodeType="after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 by="(-#ppt_w*2)" calcmode="lin" valueType="num">
                                      <p:cBhvr rctx="PPT">
                                        <p:cTn id="12" dur="500" autoRev="1" fill="hold">
                                          <p:stCondLst>
                                            <p:cond delay="0"/>
                                          </p:stCondLst>
                                        </p:cTn>
                                        <p:tgtEl>
                                          <p:spTgt spid="12"/>
                                        </p:tgtEl>
                                        <p:attrNameLst>
                                          <p:attrName>ppt_w</p:attrName>
                                        </p:attrNameLst>
                                      </p:cBhvr>
                                    </p:anim>
                                    <p:anim by="(#ppt_w*0.50)" calcmode="lin" valueType="num">
                                      <p:cBhvr>
                                        <p:cTn id="13" dur="500" decel="50000" autoRev="1" fill="hold">
                                          <p:stCondLst>
                                            <p:cond delay="0"/>
                                          </p:stCondLst>
                                        </p:cTn>
                                        <p:tgtEl>
                                          <p:spTgt spid="12"/>
                                        </p:tgtEl>
                                        <p:attrNameLst>
                                          <p:attrName>ppt_x</p:attrName>
                                        </p:attrNameLst>
                                      </p:cBhvr>
                                    </p:anim>
                                    <p:anim from="(-#ppt_h/2)" to="(#ppt_y)" calcmode="lin" valueType="num">
                                      <p:cBhvr>
                                        <p:cTn id="14" dur="1000" fill="hold">
                                          <p:stCondLst>
                                            <p:cond delay="0"/>
                                          </p:stCondLst>
                                        </p:cTn>
                                        <p:tgtEl>
                                          <p:spTgt spid="12"/>
                                        </p:tgtEl>
                                        <p:attrNameLst>
                                          <p:attrName>ppt_y</p:attrName>
                                        </p:attrNameLst>
                                      </p:cBhvr>
                                    </p:anim>
                                    <p:animRot by="21600000">
                                      <p:cBhvr>
                                        <p:cTn id="15" dur="1000" fill="hold">
                                          <p:stCondLst>
                                            <p:cond delay="0"/>
                                          </p:stCondLst>
                                        </p:cTn>
                                        <p:tgtEl>
                                          <p:spTgt spid="12"/>
                                        </p:tgtEl>
                                        <p:attrNameLst>
                                          <p:attrName>r</p:attrName>
                                        </p:attrNameLst>
                                      </p:cBhvr>
                                    </p:animRot>
                                  </p:childTnLst>
                                </p:cTn>
                              </p:par>
                            </p:childTnLst>
                          </p:cTn>
                        </p:par>
                        <p:par>
                          <p:cTn id="16" fill="hold">
                            <p:stCondLst>
                              <p:cond delay="23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208" y="18966"/>
            <a:ext cx="12192000" cy="6858000"/>
          </a:xfrm>
          <a:prstGeom prst="rect">
            <a:avLst/>
          </a:prstGeom>
        </p:spPr>
      </p:pic>
      <p:sp>
        <p:nvSpPr>
          <p:cNvPr id="12" name="TextBox 2"/>
          <p:cNvSpPr txBox="1"/>
          <p:nvPr/>
        </p:nvSpPr>
        <p:spPr>
          <a:xfrm>
            <a:off x="5260724" y="2236889"/>
            <a:ext cx="1877437" cy="769441"/>
          </a:xfrm>
          <a:prstGeom prst="rect">
            <a:avLst/>
          </a:prstGeom>
          <a:noFill/>
        </p:spPr>
        <p:txBody>
          <a:bodyPr vert="horz" wrap="none" rtlCol="0">
            <a:spAutoFit/>
          </a:bodyPr>
          <a:lstStyle>
            <a:defPPr>
              <a:defRPr lang="zh-CN"/>
            </a:defPPr>
            <a:lvl1pPr algn="ctr">
              <a:defRPr sz="16600" b="1">
                <a:ln>
                  <a:gradFill>
                    <a:gsLst>
                      <a:gs pos="0">
                        <a:schemeClr val="accent1">
                          <a:lumMod val="5000"/>
                          <a:lumOff val="95000"/>
                          <a:alpha val="0"/>
                        </a:schemeClr>
                      </a:gs>
                      <a:gs pos="56000">
                        <a:schemeClr val="bg1"/>
                      </a:gs>
                      <a:gs pos="100000">
                        <a:schemeClr val="bg1">
                          <a:alpha val="0"/>
                        </a:schemeClr>
                      </a:gs>
                    </a:gsLst>
                    <a:lin ang="7200000" scaled="0"/>
                  </a:gradFill>
                </a:ln>
                <a:solidFill>
                  <a:srgbClr val="A5C846"/>
                </a:solidFill>
                <a:effectLst>
                  <a:outerShdw blurRad="38100" dist="38100" dir="2700000" algn="tl">
                    <a:srgbClr val="000000">
                      <a:alpha val="43137"/>
                    </a:srgbClr>
                  </a:outerShdw>
                </a:effectLst>
                <a:latin typeface="Agency FB" panose="020B0503020202020204" pitchFamily="34" charset="0"/>
              </a:defRPr>
            </a:lvl1pPr>
            <a:lvl2pPr>
              <a:defRPr/>
            </a:lvl2pPr>
            <a:lvl3pPr>
              <a:defRPr/>
            </a:lvl3pPr>
            <a:lvl4pPr>
              <a:defRPr/>
            </a:lvl4pPr>
            <a:lvl5pPr>
              <a:defRPr/>
            </a:lvl5pPr>
            <a:lvl6pPr>
              <a:defRPr/>
            </a:lvl6pPr>
            <a:lvl7pPr>
              <a:defRPr/>
            </a:lvl7pPr>
            <a:lvl8pPr>
              <a:defRPr/>
            </a:lvl8pPr>
            <a:lvl9pPr>
              <a:defRPr/>
            </a:lvl9pPr>
          </a:lstStyle>
          <a:p>
            <a:r>
              <a:rPr lang="zh-CN" altLang="en-US" sz="4400" dirty="0">
                <a:solidFill>
                  <a:srgbClr val="9E1E1E"/>
                </a:solidFill>
                <a:cs typeface="+mn-ea"/>
                <a:sym typeface="+mn-lt"/>
              </a:rPr>
              <a:t>币圈儿</a:t>
            </a:r>
          </a:p>
        </p:txBody>
      </p:sp>
      <p:cxnSp>
        <p:nvCxnSpPr>
          <p:cNvPr id="19" name="直接连接符 18"/>
          <p:cNvCxnSpPr/>
          <p:nvPr/>
        </p:nvCxnSpPr>
        <p:spPr>
          <a:xfrm>
            <a:off x="2832273" y="3615174"/>
            <a:ext cx="6528725" cy="0"/>
          </a:xfrm>
          <a:prstGeom prst="line">
            <a:avLst/>
          </a:prstGeom>
          <a:ln w="25400">
            <a:solidFill>
              <a:srgbClr val="3975A9"/>
            </a:solidFill>
          </a:ln>
        </p:spPr>
        <p:style>
          <a:lnRef idx="1">
            <a:schemeClr val="accent1"/>
          </a:lnRef>
          <a:fillRef idx="0">
            <a:schemeClr val="accent1"/>
          </a:fillRef>
          <a:effectRef idx="0">
            <a:schemeClr val="accent1"/>
          </a:effectRef>
          <a:fontRef idx="minor">
            <a:schemeClr val="tx1"/>
          </a:fontRef>
        </p:style>
      </p:cxnSp>
      <p:pic>
        <p:nvPicPr>
          <p:cNvPr id="21" name="David Arnold - The Game Is On">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23524" y="311951"/>
            <a:ext cx="487363" cy="487363"/>
          </a:xfrm>
          <a:prstGeom prst="rect">
            <a:avLst/>
          </a:prstGeom>
        </p:spPr>
      </p:pic>
      <p:sp>
        <p:nvSpPr>
          <p:cNvPr id="15" name="Rectangle 2">
            <a:extLst>
              <a:ext uri="{FF2B5EF4-FFF2-40B4-BE49-F238E27FC236}">
                <a16:creationId xmlns:a16="http://schemas.microsoft.com/office/drawing/2014/main" id="{7E894471-AD58-4157-B84D-2100E2189E20}"/>
              </a:ext>
            </a:extLst>
          </p:cNvPr>
          <p:cNvSpPr>
            <a:spLocks noChangeArrowheads="1"/>
          </p:cNvSpPr>
          <p:nvPr/>
        </p:nvSpPr>
        <p:spPr bwMode="auto">
          <a:xfrm>
            <a:off x="3689747" y="4399344"/>
            <a:ext cx="5922980" cy="1087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0" rIns="0" bIns="126960" numCol="1" anchor="ctr" anchorCtr="0" compatLnSpc="1">
            <a:prstTxWarp prst="textNoShape">
              <a:avLst/>
            </a:prstTxWarp>
            <a:spAutoFit/>
          </a:bodyPr>
          <a:lstStyle/>
          <a:p>
            <a:pPr marL="342900" indent="-342900" eaLnBrk="0" fontAlgn="base" hangingPunct="0">
              <a:spcBef>
                <a:spcPct val="0"/>
              </a:spcBef>
              <a:spcAft>
                <a:spcPct val="0"/>
              </a:spcAft>
              <a:buAutoNum type="arabicPeriod"/>
            </a:pPr>
            <a:r>
              <a:rPr lang="zh-CN" altLang="en-US" dirty="0"/>
              <a:t>投资者</a:t>
            </a:r>
            <a:endParaRPr lang="en-US" altLang="zh-CN" dirty="0"/>
          </a:p>
          <a:p>
            <a:pPr eaLnBrk="0" fontAlgn="base" hangingPunct="0">
              <a:spcBef>
                <a:spcPct val="0"/>
              </a:spcBef>
              <a:spcAft>
                <a:spcPct val="0"/>
              </a:spcAft>
            </a:pPr>
            <a:endParaRPr lang="en-US" altLang="zh-CN" dirty="0"/>
          </a:p>
          <a:p>
            <a:pPr eaLnBrk="0" fontAlgn="base" hangingPunct="0">
              <a:spcBef>
                <a:spcPct val="0"/>
              </a:spcBef>
              <a:spcAft>
                <a:spcPct val="0"/>
              </a:spcAft>
            </a:pPr>
            <a:r>
              <a:rPr lang="en-US" altLang="zh-CN" dirty="0"/>
              <a:t>2.   </a:t>
            </a:r>
            <a:r>
              <a:rPr lang="zh-CN" altLang="en-US" dirty="0"/>
              <a:t>消费者</a:t>
            </a:r>
            <a:endParaRPr lang="en-US" altLang="zh-CN" dirty="0"/>
          </a:p>
        </p:txBody>
      </p:sp>
    </p:spTree>
    <p:extLst>
      <p:ext uri="{BB962C8B-B14F-4D97-AF65-F5344CB8AC3E}">
        <p14:creationId xmlns:p14="http://schemas.microsoft.com/office/powerpoint/2010/main" val="1301495072"/>
      </p:ext>
    </p:extLst>
  </p:cSld>
  <p:clrMapOvr>
    <a:masterClrMapping/>
  </p:clrMapOvr>
  <mc:AlternateContent xmlns:mc="http://schemas.openxmlformats.org/markup-compatibility/2006" xmlns:p14="http://schemas.microsoft.com/office/powerpoint/2010/main">
    <mc:Choice Requires="p14">
      <p:transition spd="slow" p14:dur="1500" advClick="0" advTm="13313">
        <p:random/>
      </p:transition>
    </mc:Choice>
    <mc:Fallback xmlns="">
      <p:transition spd="slow" advClick="0" advTm="13313">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1"/>
                                        </p:tgtEl>
                                      </p:cBhvr>
                                    </p:cmd>
                                  </p:childTnLst>
                                </p:cTn>
                              </p:par>
                            </p:childTnLst>
                          </p:cTn>
                        </p:par>
                        <p:par>
                          <p:cTn id="7" fill="hold">
                            <p:stCondLst>
                              <p:cond delay="0"/>
                            </p:stCondLst>
                            <p:childTnLst>
                              <p:par>
                                <p:cTn id="8" presetID="23" presetClass="entr" presetSubtype="288"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p:cTn id="10" dur="500" fill="hold"/>
                                        <p:tgtEl>
                                          <p:spTgt spid="2"/>
                                        </p:tgtEl>
                                        <p:attrNameLst>
                                          <p:attrName>ppt_w</p:attrName>
                                        </p:attrNameLst>
                                      </p:cBhvr>
                                      <p:tavLst>
                                        <p:tav tm="0">
                                          <p:val>
                                            <p:strVal val="4/3*#ppt_w"/>
                                          </p:val>
                                        </p:tav>
                                        <p:tav tm="100000">
                                          <p:val>
                                            <p:strVal val="#ppt_w"/>
                                          </p:val>
                                        </p:tav>
                                      </p:tavLst>
                                    </p:anim>
                                    <p:anim calcmode="lin" valueType="num">
                                      <p:cBhvr>
                                        <p:cTn id="11" dur="500" fill="hold"/>
                                        <p:tgtEl>
                                          <p:spTgt spid="2"/>
                                        </p:tgtEl>
                                        <p:attrNameLst>
                                          <p:attrName>ppt_h</p:attrName>
                                        </p:attrNameLst>
                                      </p:cBhvr>
                                      <p:tavLst>
                                        <p:tav tm="0">
                                          <p:val>
                                            <p:strVal val="4/3*#ppt_h"/>
                                          </p:val>
                                        </p:tav>
                                        <p:tav tm="100000">
                                          <p:val>
                                            <p:strVal val="#ppt_h"/>
                                          </p:val>
                                        </p:tav>
                                      </p:tavLst>
                                    </p:anim>
                                  </p:childTnLst>
                                </p:cTn>
                              </p:par>
                            </p:childTnLst>
                          </p:cTn>
                        </p:par>
                        <p:par>
                          <p:cTn id="12" fill="hold">
                            <p:stCondLst>
                              <p:cond delay="500"/>
                            </p:stCondLst>
                            <p:childTnLst>
                              <p:par>
                                <p:cTn id="13" presetID="56" presetClass="entr" presetSubtype="0" fill="hold" grpId="0" nodeType="afterEffect">
                                  <p:stCondLst>
                                    <p:cond delay="0"/>
                                  </p:stCondLst>
                                  <p:iterate type="lt">
                                    <p:tmPct val="10000"/>
                                  </p:iterate>
                                  <p:childTnLst>
                                    <p:set>
                                      <p:cBhvr>
                                        <p:cTn id="14" dur="1" fill="hold">
                                          <p:stCondLst>
                                            <p:cond delay="0"/>
                                          </p:stCondLst>
                                        </p:cTn>
                                        <p:tgtEl>
                                          <p:spTgt spid="12"/>
                                        </p:tgtEl>
                                        <p:attrNameLst>
                                          <p:attrName>style.visibility</p:attrName>
                                        </p:attrNameLst>
                                      </p:cBhvr>
                                      <p:to>
                                        <p:strVal val="visible"/>
                                      </p:to>
                                    </p:set>
                                    <p:anim by="(-#ppt_w*2)" calcmode="lin" valueType="num">
                                      <p:cBhvr rctx="PPT">
                                        <p:cTn id="15" dur="500" autoRev="1" fill="hold">
                                          <p:stCondLst>
                                            <p:cond delay="0"/>
                                          </p:stCondLst>
                                        </p:cTn>
                                        <p:tgtEl>
                                          <p:spTgt spid="12"/>
                                        </p:tgtEl>
                                        <p:attrNameLst>
                                          <p:attrName>ppt_w</p:attrName>
                                        </p:attrNameLst>
                                      </p:cBhvr>
                                    </p:anim>
                                    <p:anim by="(#ppt_w*0.50)" calcmode="lin" valueType="num">
                                      <p:cBhvr>
                                        <p:cTn id="16" dur="500" decel="50000" autoRev="1" fill="hold">
                                          <p:stCondLst>
                                            <p:cond delay="0"/>
                                          </p:stCondLst>
                                        </p:cTn>
                                        <p:tgtEl>
                                          <p:spTgt spid="12"/>
                                        </p:tgtEl>
                                        <p:attrNameLst>
                                          <p:attrName>ppt_x</p:attrName>
                                        </p:attrNameLst>
                                      </p:cBhvr>
                                    </p:anim>
                                    <p:anim from="(-#ppt_h/2)" to="(#ppt_y)" calcmode="lin" valueType="num">
                                      <p:cBhvr>
                                        <p:cTn id="17" dur="1000" fill="hold">
                                          <p:stCondLst>
                                            <p:cond delay="0"/>
                                          </p:stCondLst>
                                        </p:cTn>
                                        <p:tgtEl>
                                          <p:spTgt spid="12"/>
                                        </p:tgtEl>
                                        <p:attrNameLst>
                                          <p:attrName>ppt_y</p:attrName>
                                        </p:attrNameLst>
                                      </p:cBhvr>
                                    </p:anim>
                                    <p:animRot by="21600000">
                                      <p:cBhvr>
                                        <p:cTn id="18" dur="1000" fill="hold">
                                          <p:stCondLst>
                                            <p:cond delay="0"/>
                                          </p:stCondLst>
                                        </p:cTn>
                                        <p:tgtEl>
                                          <p:spTgt spid="12"/>
                                        </p:tgtEl>
                                        <p:attrNameLst>
                                          <p:attrName>r</p:attrName>
                                        </p:attrNameLst>
                                      </p:cBhvr>
                                    </p:animRot>
                                  </p:childTnLst>
                                </p:cTn>
                              </p:par>
                            </p:childTnLst>
                          </p:cTn>
                        </p:par>
                        <p:par>
                          <p:cTn id="19" fill="hold">
                            <p:stCondLst>
                              <p:cond delay="1700"/>
                            </p:stCondLst>
                            <p:childTnLst>
                              <p:par>
                                <p:cTn id="20" presetID="22" presetClass="entr" presetSubtype="8" fill="hold" nodeType="after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3" repeatCount="indefinite" fill="hold" display="0">
                  <p:stCondLst>
                    <p:cond delay="indefinite"/>
                  </p:stCondLst>
                  <p:endCondLst>
                    <p:cond evt="onStopAudio" delay="0">
                      <p:tgtEl>
                        <p:sldTgt/>
                      </p:tgtEl>
                    </p:cond>
                  </p:endCondLst>
                </p:cTn>
                <p:tgtEl>
                  <p:spTgt spid="21"/>
                </p:tgtEl>
              </p:cMediaNode>
            </p:audio>
          </p:childTnLst>
        </p:cTn>
      </p:par>
    </p:tnLst>
    <p:bldLst>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l="1624" r="61340" b="73776"/>
          <a:stretch>
            <a:fillRect/>
          </a:stretch>
        </p:blipFill>
        <p:spPr>
          <a:xfrm>
            <a:off x="256096" y="0"/>
            <a:ext cx="4515439" cy="1598629"/>
          </a:xfrm>
          <a:prstGeom prst="rect">
            <a:avLst/>
          </a:prstGeom>
        </p:spPr>
      </p:pic>
      <p:pic>
        <p:nvPicPr>
          <p:cNvPr id="4" name="图片 3"/>
          <p:cNvPicPr>
            <a:picLocks noChangeAspect="1"/>
          </p:cNvPicPr>
          <p:nvPr/>
        </p:nvPicPr>
        <p:blipFill rotWithShape="1">
          <a:blip r:embed="rId4" cstate="print">
            <a:extLst>
              <a:ext uri="{28A0092B-C50C-407E-A947-70E740481C1C}">
                <a14:useLocalDpi xmlns:a14="http://schemas.microsoft.com/office/drawing/2010/main" val="0"/>
              </a:ext>
            </a:extLst>
          </a:blip>
          <a:srcRect l="59768" r="3582" b="75322"/>
          <a:stretch>
            <a:fillRect/>
          </a:stretch>
        </p:blipFill>
        <p:spPr>
          <a:xfrm>
            <a:off x="7286918" y="0"/>
            <a:ext cx="4468305" cy="1504361"/>
          </a:xfrm>
          <a:prstGeom prst="rect">
            <a:avLst/>
          </a:prstGeom>
        </p:spPr>
      </p:pic>
      <p:pic>
        <p:nvPicPr>
          <p:cNvPr id="8" name="图片 7"/>
          <p:cNvPicPr>
            <a:picLocks noChangeAspect="1"/>
          </p:cNvPicPr>
          <p:nvPr/>
        </p:nvPicPr>
        <p:blipFill rotWithShape="1">
          <a:blip r:embed="rId5" cstate="print">
            <a:extLst>
              <a:ext uri="{28A0092B-C50C-407E-A947-70E740481C1C}">
                <a14:useLocalDpi xmlns:a14="http://schemas.microsoft.com/office/drawing/2010/main" val="0"/>
              </a:ext>
            </a:extLst>
          </a:blip>
          <a:srcRect l="5567" t="78647" r="59020"/>
          <a:stretch>
            <a:fillRect/>
          </a:stretch>
        </p:blipFill>
        <p:spPr>
          <a:xfrm>
            <a:off x="-95998" y="5556315"/>
            <a:ext cx="4317476" cy="1301685"/>
          </a:xfrm>
          <a:prstGeom prst="rect">
            <a:avLst/>
          </a:prstGeom>
        </p:spPr>
      </p:pic>
      <p:sp>
        <p:nvSpPr>
          <p:cNvPr id="7" name="文本框 6">
            <a:extLst>
              <a:ext uri="{FF2B5EF4-FFF2-40B4-BE49-F238E27FC236}">
                <a16:creationId xmlns:a16="http://schemas.microsoft.com/office/drawing/2014/main" id="{E7B4C1DD-073E-484F-95AA-77199D2D967A}"/>
              </a:ext>
            </a:extLst>
          </p:cNvPr>
          <p:cNvSpPr txBox="1"/>
          <p:nvPr/>
        </p:nvSpPr>
        <p:spPr>
          <a:xfrm>
            <a:off x="2610637" y="1325934"/>
            <a:ext cx="8959445" cy="5016758"/>
          </a:xfrm>
          <a:prstGeom prst="rect">
            <a:avLst/>
          </a:prstGeom>
          <a:noFill/>
        </p:spPr>
        <p:txBody>
          <a:bodyPr wrap="square" rtlCol="0">
            <a:spAutoFit/>
          </a:bodyPr>
          <a:lstStyle/>
          <a:p>
            <a:r>
              <a:rPr lang="zh-CN" altLang="en-US" sz="1600" dirty="0"/>
              <a:t>有人问刚进入币圈要看什么书学习？</a:t>
            </a:r>
            <a:br>
              <a:rPr lang="zh-CN" altLang="en-US" sz="1600" dirty="0"/>
            </a:br>
            <a:br>
              <a:rPr lang="zh-CN" altLang="en-US" sz="1600" dirty="0"/>
            </a:br>
            <a:r>
              <a:rPr lang="zh-CN" altLang="en-US" sz="1600" dirty="0"/>
              <a:t>第一阶段：</a:t>
            </a:r>
            <a:br>
              <a:rPr lang="zh-CN" altLang="en-US" sz="1600" dirty="0"/>
            </a:br>
            <a:r>
              <a:rPr lang="en-US" altLang="zh-CN" sz="1600" dirty="0"/>
              <a:t>《</a:t>
            </a:r>
            <a:r>
              <a:rPr lang="zh-CN" altLang="en-US" sz="1600" dirty="0"/>
              <a:t>比特币基础知识</a:t>
            </a:r>
            <a:r>
              <a:rPr lang="en-US" altLang="zh-CN" sz="1600" dirty="0"/>
              <a:t>》《</a:t>
            </a:r>
            <a:r>
              <a:rPr lang="zh-CN" altLang="en-US" sz="1600" dirty="0"/>
              <a:t>区块链投资的秘密</a:t>
            </a:r>
            <a:r>
              <a:rPr lang="en-US" altLang="zh-CN" sz="1600" dirty="0"/>
              <a:t>》《</a:t>
            </a:r>
            <a:r>
              <a:rPr lang="zh-CN" altLang="en-US" sz="1600" dirty="0"/>
              <a:t>精通区块链</a:t>
            </a:r>
            <a:r>
              <a:rPr lang="en-US" altLang="zh-CN" sz="1600" dirty="0"/>
              <a:t>》《</a:t>
            </a:r>
            <a:r>
              <a:rPr lang="zh-CN" altLang="en-US" sz="1600" dirty="0"/>
              <a:t>拜占庭共识算法</a:t>
            </a:r>
            <a:r>
              <a:rPr lang="en-US" altLang="zh-CN" sz="1600" dirty="0"/>
              <a:t>》《</a:t>
            </a:r>
            <a:r>
              <a:rPr lang="zh-CN" altLang="en-US" sz="1600" dirty="0"/>
              <a:t>区块链革命</a:t>
            </a:r>
            <a:r>
              <a:rPr lang="en-US" altLang="zh-CN" sz="1600" dirty="0"/>
              <a:t>》《</a:t>
            </a:r>
            <a:r>
              <a:rPr lang="en-US" altLang="zh-CN" sz="1600" dirty="0" err="1"/>
              <a:t>nodejs</a:t>
            </a:r>
            <a:r>
              <a:rPr lang="zh-CN" altLang="en-US" sz="1600" dirty="0"/>
              <a:t>开发加密货币</a:t>
            </a:r>
            <a:r>
              <a:rPr lang="en-US" altLang="zh-CN" sz="1600" dirty="0"/>
              <a:t>》《</a:t>
            </a:r>
            <a:r>
              <a:rPr lang="zh-CN" altLang="en-US" sz="1600" dirty="0"/>
              <a:t>区块链与新经济</a:t>
            </a:r>
            <a:r>
              <a:rPr lang="en-US" altLang="zh-CN" sz="1600" dirty="0"/>
              <a:t>》《the age of cryptocurrency》《</a:t>
            </a:r>
            <a:r>
              <a:rPr lang="zh-CN" altLang="en-US" sz="1600" dirty="0"/>
              <a:t>隔离验证和硬件钱包</a:t>
            </a:r>
            <a:r>
              <a:rPr lang="en-US" altLang="zh-CN" sz="1600" dirty="0"/>
              <a:t>》《</a:t>
            </a:r>
            <a:r>
              <a:rPr lang="zh-CN" altLang="en-US" sz="1600" dirty="0"/>
              <a:t>数字巨链</a:t>
            </a:r>
            <a:r>
              <a:rPr lang="en-US" altLang="zh-CN" sz="1600" dirty="0"/>
              <a:t>》</a:t>
            </a:r>
            <a:r>
              <a:rPr lang="zh-CN" altLang="en-US" sz="1600" dirty="0"/>
              <a:t>等；</a:t>
            </a:r>
            <a:br>
              <a:rPr lang="zh-CN" altLang="en-US" sz="1600" dirty="0"/>
            </a:br>
            <a:br>
              <a:rPr lang="zh-CN" altLang="en-US" sz="1600" dirty="0"/>
            </a:br>
            <a:r>
              <a:rPr lang="zh-CN" altLang="en-US" sz="1600" dirty="0"/>
              <a:t>第二阶段：</a:t>
            </a:r>
            <a:br>
              <a:rPr lang="zh-CN" altLang="en-US" sz="1600" dirty="0"/>
            </a:br>
            <a:r>
              <a:rPr lang="en-US" altLang="zh-CN" sz="1600" dirty="0"/>
              <a:t>《</a:t>
            </a:r>
            <a:r>
              <a:rPr lang="zh-CN" altLang="en-US" sz="1600" dirty="0"/>
              <a:t>莫生气</a:t>
            </a:r>
            <a:r>
              <a:rPr lang="en-US" altLang="zh-CN" sz="1600" dirty="0"/>
              <a:t>》《</a:t>
            </a:r>
            <a:r>
              <a:rPr lang="zh-CN" altLang="en-US" sz="1600" dirty="0"/>
              <a:t>金刚经</a:t>
            </a:r>
            <a:r>
              <a:rPr lang="en-US" altLang="zh-CN" sz="1600" dirty="0"/>
              <a:t>》《</a:t>
            </a:r>
            <a:r>
              <a:rPr lang="zh-CN" altLang="en-US" sz="1600" dirty="0"/>
              <a:t>般若波罗蜜多心经</a:t>
            </a:r>
            <a:r>
              <a:rPr lang="en-US" altLang="zh-CN" sz="1600" dirty="0"/>
              <a:t>》《</a:t>
            </a:r>
            <a:r>
              <a:rPr lang="zh-CN" altLang="en-US" sz="1600" dirty="0"/>
              <a:t>道德经</a:t>
            </a:r>
            <a:r>
              <a:rPr lang="en-US" altLang="zh-CN" sz="1600" dirty="0"/>
              <a:t>》《</a:t>
            </a:r>
            <a:r>
              <a:rPr lang="zh-CN" altLang="en-US" sz="1600" dirty="0"/>
              <a:t>庄子</a:t>
            </a:r>
            <a:r>
              <a:rPr lang="en-US" altLang="zh-CN" sz="1600" dirty="0"/>
              <a:t>》《</a:t>
            </a:r>
            <a:r>
              <a:rPr lang="zh-CN" altLang="en-US" sz="1600" dirty="0"/>
              <a:t>圣经</a:t>
            </a:r>
            <a:r>
              <a:rPr lang="en-US" altLang="zh-CN" sz="1600" dirty="0"/>
              <a:t>》《</a:t>
            </a:r>
            <a:r>
              <a:rPr lang="zh-CN" altLang="en-US" sz="1600" dirty="0"/>
              <a:t>黄帝内经</a:t>
            </a:r>
            <a:r>
              <a:rPr lang="en-US" altLang="zh-CN" sz="1600" dirty="0"/>
              <a:t>》《</a:t>
            </a:r>
            <a:r>
              <a:rPr lang="zh-CN" altLang="en-US" sz="1600" dirty="0"/>
              <a:t>思想政治</a:t>
            </a:r>
            <a:r>
              <a:rPr lang="en-US" altLang="zh-CN" sz="1600" dirty="0"/>
              <a:t>》《</a:t>
            </a:r>
            <a:r>
              <a:rPr lang="zh-CN" altLang="en-US" sz="1600" dirty="0"/>
              <a:t>论持久战</a:t>
            </a:r>
            <a:r>
              <a:rPr lang="en-US" altLang="zh-CN" sz="1600" dirty="0"/>
              <a:t>》</a:t>
            </a:r>
            <a:r>
              <a:rPr lang="zh-CN" altLang="en-US" sz="1600" dirty="0"/>
              <a:t>；</a:t>
            </a:r>
            <a:br>
              <a:rPr lang="zh-CN" altLang="en-US" sz="1600" dirty="0"/>
            </a:br>
            <a:br>
              <a:rPr lang="zh-CN" altLang="en-US" sz="1600" dirty="0"/>
            </a:br>
            <a:r>
              <a:rPr lang="zh-CN" altLang="en-US" sz="1600" dirty="0"/>
              <a:t>第三阶段：</a:t>
            </a:r>
            <a:br>
              <a:rPr lang="zh-CN" altLang="en-US" sz="1600" dirty="0"/>
            </a:br>
            <a:r>
              <a:rPr lang="en-US" altLang="zh-CN" sz="1600" dirty="0"/>
              <a:t>《</a:t>
            </a:r>
            <a:r>
              <a:rPr lang="zh-CN" altLang="en-US" sz="1600" dirty="0"/>
              <a:t>心脏病的预防与治愈</a:t>
            </a:r>
            <a:r>
              <a:rPr lang="en-US" altLang="zh-CN" sz="1600" dirty="0"/>
              <a:t>》《</a:t>
            </a:r>
            <a:r>
              <a:rPr lang="zh-CN" altLang="en-US" sz="1600" dirty="0"/>
              <a:t>高血压降压宝典</a:t>
            </a:r>
            <a:r>
              <a:rPr lang="en-US" altLang="zh-CN" sz="1600" dirty="0"/>
              <a:t>》《</a:t>
            </a:r>
            <a:r>
              <a:rPr lang="zh-CN" altLang="en-US" sz="1600" dirty="0"/>
              <a:t>抑郁症与狂躁症心理疗法</a:t>
            </a:r>
            <a:r>
              <a:rPr lang="en-US" altLang="zh-CN" sz="1600" dirty="0"/>
              <a:t>》《</a:t>
            </a:r>
            <a:r>
              <a:rPr lang="zh-CN" altLang="en-US" sz="1600" dirty="0"/>
              <a:t>强迫症的自我恢复</a:t>
            </a:r>
            <a:r>
              <a:rPr lang="en-US" altLang="zh-CN" sz="1600" dirty="0"/>
              <a:t>》《</a:t>
            </a:r>
            <a:r>
              <a:rPr lang="zh-CN" altLang="en-US" sz="1600" dirty="0"/>
              <a:t>精神病症状学</a:t>
            </a:r>
            <a:r>
              <a:rPr lang="en-US" altLang="zh-CN" sz="1600" dirty="0"/>
              <a:t>》《</a:t>
            </a:r>
            <a:r>
              <a:rPr lang="zh-CN" altLang="en-US" sz="1600" dirty="0"/>
              <a:t>药王神篇</a:t>
            </a:r>
            <a:r>
              <a:rPr lang="en-US" altLang="zh-CN" sz="1600" dirty="0"/>
              <a:t>》《</a:t>
            </a:r>
            <a:r>
              <a:rPr lang="zh-CN" altLang="en-US" sz="1600" dirty="0"/>
              <a:t>辨证施治</a:t>
            </a:r>
            <a:r>
              <a:rPr lang="en-US" altLang="zh-CN" sz="1600" dirty="0"/>
              <a:t>》</a:t>
            </a:r>
            <a:r>
              <a:rPr lang="zh-CN" altLang="en-US" sz="1600" dirty="0"/>
              <a:t>；</a:t>
            </a:r>
            <a:br>
              <a:rPr lang="zh-CN" altLang="en-US" sz="1600" dirty="0"/>
            </a:br>
            <a:br>
              <a:rPr lang="zh-CN" altLang="en-US" sz="1600" dirty="0"/>
            </a:br>
            <a:r>
              <a:rPr lang="zh-CN" altLang="en-US" sz="1600" dirty="0"/>
              <a:t>第四阶段：</a:t>
            </a:r>
            <a:br>
              <a:rPr lang="zh-CN" altLang="en-US" sz="1600" dirty="0"/>
            </a:br>
            <a:r>
              <a:rPr lang="en-US" altLang="zh-CN" sz="1600" dirty="0"/>
              <a:t>《</a:t>
            </a:r>
            <a:r>
              <a:rPr lang="zh-CN" altLang="en-US" sz="1600" dirty="0"/>
              <a:t>活着</a:t>
            </a:r>
            <a:r>
              <a:rPr lang="en-US" altLang="zh-CN" sz="1600" dirty="0"/>
              <a:t>》</a:t>
            </a:r>
            <a:br>
              <a:rPr lang="en-US" altLang="zh-CN" sz="1600" dirty="0"/>
            </a:br>
            <a:br>
              <a:rPr lang="en-US" altLang="zh-CN" sz="1600" dirty="0"/>
            </a:br>
            <a:r>
              <a:rPr lang="zh-CN" altLang="en-US" sz="1600" dirty="0"/>
              <a:t>第五阶段</a:t>
            </a:r>
            <a:r>
              <a:rPr lang="en-US" altLang="zh-CN" sz="1600" dirty="0"/>
              <a:t>:</a:t>
            </a:r>
            <a:endParaRPr lang="zh-CN" altLang="en-US" sz="1600" dirty="0"/>
          </a:p>
          <a:p>
            <a:r>
              <a:rPr lang="en-US" altLang="zh-CN" sz="1600" dirty="0"/>
              <a:t>《</a:t>
            </a:r>
            <a:r>
              <a:rPr lang="zh-CN" altLang="en-US" sz="1600" dirty="0"/>
              <a:t>桥洞御寒指南</a:t>
            </a:r>
            <a:r>
              <a:rPr lang="en-US" altLang="zh-CN" sz="1600" dirty="0"/>
              <a:t>》《</a:t>
            </a:r>
            <a:r>
              <a:rPr lang="zh-CN" altLang="en-US" sz="1600" dirty="0"/>
              <a:t>如何试吃吃到饱</a:t>
            </a:r>
            <a:r>
              <a:rPr lang="en-US" altLang="zh-CN" sz="1600" dirty="0"/>
              <a:t>》《</a:t>
            </a:r>
            <a:r>
              <a:rPr lang="zh-CN" altLang="en-US" sz="1600" dirty="0"/>
              <a:t>五块钱如何花三天</a:t>
            </a:r>
            <a:r>
              <a:rPr lang="en-US" altLang="zh-CN" sz="1600" dirty="0"/>
              <a:t>》</a:t>
            </a:r>
            <a:endParaRPr lang="zh-CN" altLang="en-US" sz="1600" dirty="0"/>
          </a:p>
        </p:txBody>
      </p:sp>
      <p:pic>
        <p:nvPicPr>
          <p:cNvPr id="10" name="图片 9">
            <a:extLst>
              <a:ext uri="{FF2B5EF4-FFF2-40B4-BE49-F238E27FC236}">
                <a16:creationId xmlns:a16="http://schemas.microsoft.com/office/drawing/2014/main" id="{115135E8-0250-4C75-BB8F-44144C2056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040" y="3429000"/>
            <a:ext cx="1917700" cy="2514600"/>
          </a:xfrm>
          <a:prstGeom prst="rect">
            <a:avLst/>
          </a:prstGeom>
        </p:spPr>
      </p:pic>
      <p:pic>
        <p:nvPicPr>
          <p:cNvPr id="11" name="图片 10">
            <a:extLst>
              <a:ext uri="{FF2B5EF4-FFF2-40B4-BE49-F238E27FC236}">
                <a16:creationId xmlns:a16="http://schemas.microsoft.com/office/drawing/2014/main" id="{EFCE58B8-16EF-4D54-B6D0-318442884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72058" y="0"/>
            <a:ext cx="4098024" cy="1777518"/>
          </a:xfrm>
          <a:prstGeom prst="rect">
            <a:avLst/>
          </a:prstGeom>
        </p:spPr>
      </p:pic>
    </p:spTree>
    <p:extLst>
      <p:ext uri="{BB962C8B-B14F-4D97-AF65-F5344CB8AC3E}">
        <p14:creationId xmlns:p14="http://schemas.microsoft.com/office/powerpoint/2010/main" val="108558046"/>
      </p:ext>
    </p:extLst>
  </p:cSld>
  <p:clrMapOvr>
    <a:masterClrMapping/>
  </p:clrMapOvr>
  <mc:AlternateContent xmlns:mc="http://schemas.openxmlformats.org/markup-compatibility/2006" xmlns:p14="http://schemas.microsoft.com/office/powerpoint/2010/main">
    <mc:Choice Requires="p14">
      <p:transition spd="slow" p14:dur="1500" advClick="0" advTm="10607">
        <p:random/>
      </p:transition>
    </mc:Choice>
    <mc:Fallback xmlns="">
      <p:transition spd="slow" advClick="0" advTm="10607">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750"/>
                                        <p:tgtEl>
                                          <p:spTgt spid="8"/>
                                        </p:tgtEl>
                                      </p:cBhvr>
                                    </p:animEffect>
                                  </p:childTnLst>
                                </p:cTn>
                              </p:par>
                              <p:par>
                                <p:cTn id="13" presetID="22" presetClass="entr" presetSubtype="1"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750"/>
                                        <p:tgtEl>
                                          <p:spTgt spid="3"/>
                                        </p:tgtEl>
                                      </p:cBhvr>
                                    </p:animEffect>
                                  </p:childTnLst>
                                </p:cTn>
                              </p:par>
                              <p:par>
                                <p:cTn id="16" presetID="22" presetClass="entr" presetSubtype="1"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up)">
                                      <p:cBhvr>
                                        <p:cTn id="18"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8" name="图片 17">
            <a:extLst>
              <a:ext uri="{FF2B5EF4-FFF2-40B4-BE49-F238E27FC236}">
                <a16:creationId xmlns:a16="http://schemas.microsoft.com/office/drawing/2014/main" id="{C6352370-2EB7-482F-91EA-EAD560FCDD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009" y="992294"/>
            <a:ext cx="2857500" cy="2152650"/>
          </a:xfrm>
          <a:prstGeom prst="rect">
            <a:avLst/>
          </a:prstGeom>
        </p:spPr>
      </p:pic>
      <p:pic>
        <p:nvPicPr>
          <p:cNvPr id="21" name="图片 20">
            <a:extLst>
              <a:ext uri="{FF2B5EF4-FFF2-40B4-BE49-F238E27FC236}">
                <a16:creationId xmlns:a16="http://schemas.microsoft.com/office/drawing/2014/main" id="{74CD4D3D-95BB-4923-AC2E-5A2358346E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6242" y="3236595"/>
            <a:ext cx="4572000" cy="2476500"/>
          </a:xfrm>
          <a:prstGeom prst="rect">
            <a:avLst/>
          </a:prstGeom>
        </p:spPr>
      </p:pic>
      <p:pic>
        <p:nvPicPr>
          <p:cNvPr id="15" name="图片 14">
            <a:extLst>
              <a:ext uri="{FF2B5EF4-FFF2-40B4-BE49-F238E27FC236}">
                <a16:creationId xmlns:a16="http://schemas.microsoft.com/office/drawing/2014/main" id="{FD7D9E24-4ECF-464D-A744-B05358D6E8F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39717" y="869622"/>
            <a:ext cx="2874808" cy="5118755"/>
          </a:xfrm>
          <a:prstGeom prst="rect">
            <a:avLst/>
          </a:prstGeom>
        </p:spPr>
      </p:pic>
    </p:spTree>
    <p:extLst>
      <p:ext uri="{BB962C8B-B14F-4D97-AF65-F5344CB8AC3E}">
        <p14:creationId xmlns:p14="http://schemas.microsoft.com/office/powerpoint/2010/main" val="3236881655"/>
      </p:ext>
    </p:extLst>
  </p:cSld>
  <p:clrMapOvr>
    <a:masterClrMapping/>
  </p:clrMapOvr>
  <mc:AlternateContent xmlns:mc="http://schemas.openxmlformats.org/markup-compatibility/2006" xmlns:p14="http://schemas.microsoft.com/office/powerpoint/2010/main">
    <mc:Choice Requires="p14">
      <p:transition spd="slow" p14:dur="1500" advClick="0" advTm="10607">
        <p:random/>
      </p:transition>
    </mc:Choice>
    <mc:Fallback xmlns="">
      <p:transition spd="slow" advClick="0" advTm="10607">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p:cNvPicPr>
            <a:picLocks noChangeAspect="1"/>
          </p:cNvPicPr>
          <p:nvPr/>
        </p:nvPicPr>
        <p:blipFill rotWithShape="1">
          <a:blip r:embed="rId4" cstate="print">
            <a:extLst>
              <a:ext uri="{28A0092B-C50C-407E-A947-70E740481C1C}">
                <a14:useLocalDpi xmlns:a14="http://schemas.microsoft.com/office/drawing/2010/main" val="0"/>
              </a:ext>
            </a:extLst>
          </a:blip>
          <a:srcRect l="59768" r="3582" b="75322"/>
          <a:stretch>
            <a:fillRect/>
          </a:stretch>
        </p:blipFill>
        <p:spPr>
          <a:xfrm>
            <a:off x="4016775" y="0"/>
            <a:ext cx="4468305" cy="1504361"/>
          </a:xfrm>
          <a:prstGeom prst="rect">
            <a:avLst/>
          </a:prstGeom>
        </p:spPr>
      </p:pic>
      <p:pic>
        <p:nvPicPr>
          <p:cNvPr id="13" name="图片 12">
            <a:extLst>
              <a:ext uri="{FF2B5EF4-FFF2-40B4-BE49-F238E27FC236}">
                <a16:creationId xmlns:a16="http://schemas.microsoft.com/office/drawing/2014/main" id="{697BAB68-72CF-45D4-8718-236F2C733D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5282" y="2076777"/>
            <a:ext cx="4723124" cy="3148749"/>
          </a:xfrm>
          <a:prstGeom prst="rect">
            <a:avLst/>
          </a:prstGeom>
        </p:spPr>
      </p:pic>
      <p:sp>
        <p:nvSpPr>
          <p:cNvPr id="14" name="文本框 13">
            <a:extLst>
              <a:ext uri="{FF2B5EF4-FFF2-40B4-BE49-F238E27FC236}">
                <a16:creationId xmlns:a16="http://schemas.microsoft.com/office/drawing/2014/main" id="{92D28D5A-7D1A-4E7F-94F6-477EBD35185C}"/>
              </a:ext>
            </a:extLst>
          </p:cNvPr>
          <p:cNvSpPr txBox="1"/>
          <p:nvPr/>
        </p:nvSpPr>
        <p:spPr>
          <a:xfrm>
            <a:off x="934833" y="2158779"/>
            <a:ext cx="5055617" cy="2862322"/>
          </a:xfrm>
          <a:prstGeom prst="rect">
            <a:avLst/>
          </a:prstGeom>
          <a:noFill/>
        </p:spPr>
        <p:txBody>
          <a:bodyPr wrap="square" rtlCol="0">
            <a:spAutoFit/>
          </a:bodyPr>
          <a:lstStyle/>
          <a:p>
            <a:r>
              <a:rPr lang="zh-CN" altLang="en-US" dirty="0"/>
              <a:t>在肯德基一边吃辣翅一边看比特币，一个乞丐进来伸手乞讨，我给他一块辣翅后继续看</a:t>
            </a:r>
            <a:r>
              <a:rPr lang="en-US" altLang="zh-CN" dirty="0"/>
              <a:t>EOS</a:t>
            </a:r>
            <a:r>
              <a:rPr lang="zh-CN" altLang="en-US" dirty="0"/>
              <a:t>，他啃着辣翅没走，也在旁看着。</a:t>
            </a:r>
          </a:p>
          <a:p>
            <a:endParaRPr lang="zh-CN" altLang="en-US" dirty="0"/>
          </a:p>
          <a:p>
            <a:r>
              <a:rPr lang="zh-CN" altLang="en-US" dirty="0"/>
              <a:t>过了一会，乞丐悄悄说：“长期均线金叉，</a:t>
            </a:r>
            <a:r>
              <a:rPr lang="en-US" altLang="zh-CN" dirty="0"/>
              <a:t>KDJ</a:t>
            </a:r>
            <a:r>
              <a:rPr lang="zh-CN" altLang="en-US" dirty="0"/>
              <a:t>数值底部反复钝化，</a:t>
            </a:r>
            <a:r>
              <a:rPr lang="en-US" altLang="zh-CN" dirty="0"/>
              <a:t>MACD</a:t>
            </a:r>
            <a:r>
              <a:rPr lang="zh-CN" altLang="en-US" dirty="0"/>
              <a:t>底背离，能量潮喇叭口扩大，这币就要涨了。”</a:t>
            </a:r>
          </a:p>
          <a:p>
            <a:endParaRPr lang="zh-CN" altLang="en-US" dirty="0"/>
          </a:p>
          <a:p>
            <a:r>
              <a:rPr lang="zh-CN" altLang="en-US" dirty="0"/>
              <a:t>我很是惊诧问：“这个你也懂？”乞丐说：“我要是不懂这个，能有今天？”</a:t>
            </a:r>
          </a:p>
        </p:txBody>
      </p:sp>
    </p:spTree>
    <p:extLst>
      <p:ext uri="{BB962C8B-B14F-4D97-AF65-F5344CB8AC3E}">
        <p14:creationId xmlns:p14="http://schemas.microsoft.com/office/powerpoint/2010/main" val="1028817165"/>
      </p:ext>
    </p:extLst>
  </p:cSld>
  <p:clrMapOvr>
    <a:masterClrMapping/>
  </p:clrMapOvr>
  <mc:AlternateContent xmlns:mc="http://schemas.openxmlformats.org/markup-compatibility/2006" xmlns:p14="http://schemas.microsoft.com/office/powerpoint/2010/main">
    <mc:Choice Requires="p14">
      <p:transition spd="slow" p14:dur="1500" advClick="0" advTm="10607">
        <p:random/>
      </p:transition>
    </mc:Choice>
    <mc:Fallback xmlns="">
      <p:transition spd="slow" advClick="0" advTm="10607">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par>
                                <p:cTn id="9" presetID="22" presetClass="entr" presetSubtype="1"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文本框 13">
            <a:extLst>
              <a:ext uri="{FF2B5EF4-FFF2-40B4-BE49-F238E27FC236}">
                <a16:creationId xmlns:a16="http://schemas.microsoft.com/office/drawing/2014/main" id="{92D28D5A-7D1A-4E7F-94F6-477EBD35185C}"/>
              </a:ext>
            </a:extLst>
          </p:cNvPr>
          <p:cNvSpPr txBox="1"/>
          <p:nvPr/>
        </p:nvSpPr>
        <p:spPr>
          <a:xfrm>
            <a:off x="2378467" y="2149855"/>
            <a:ext cx="9665635" cy="2031325"/>
          </a:xfrm>
          <a:prstGeom prst="rect">
            <a:avLst/>
          </a:prstGeom>
          <a:noFill/>
        </p:spPr>
        <p:txBody>
          <a:bodyPr wrap="square" rtlCol="0">
            <a:spAutoFit/>
          </a:bodyPr>
          <a:lstStyle/>
          <a:p>
            <a:r>
              <a:rPr lang="zh-CN" altLang="en-US" dirty="0"/>
              <a:t>“听说您炒币炒成了百万富翁？”</a:t>
            </a:r>
          </a:p>
          <a:p>
            <a:endParaRPr lang="zh-CN" altLang="en-US" dirty="0"/>
          </a:p>
          <a:p>
            <a:r>
              <a:rPr lang="zh-CN" altLang="en-US" dirty="0"/>
              <a:t>“恩，是哒！”</a:t>
            </a:r>
            <a:br>
              <a:rPr lang="zh-CN" altLang="en-US" dirty="0"/>
            </a:br>
            <a:endParaRPr lang="zh-CN" altLang="en-US" dirty="0"/>
          </a:p>
          <a:p>
            <a:r>
              <a:rPr lang="zh-CN" altLang="en-US" dirty="0"/>
              <a:t>“佩服！佩服！有什么秘诀传授吗？”</a:t>
            </a:r>
          </a:p>
          <a:p>
            <a:endParaRPr lang="zh-CN" altLang="en-US" dirty="0"/>
          </a:p>
          <a:p>
            <a:r>
              <a:rPr lang="zh-CN" altLang="en-US" dirty="0"/>
              <a:t>“其实也没啥秘诀！我原来是亿万富翁。”</a:t>
            </a:r>
          </a:p>
        </p:txBody>
      </p:sp>
      <p:pic>
        <p:nvPicPr>
          <p:cNvPr id="9" name="图片 8">
            <a:extLst>
              <a:ext uri="{FF2B5EF4-FFF2-40B4-BE49-F238E27FC236}">
                <a16:creationId xmlns:a16="http://schemas.microsoft.com/office/drawing/2014/main" id="{6A3E8C08-D2C8-4817-BD88-22FF2B10C1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9937" y="3781905"/>
            <a:ext cx="2114550" cy="2162175"/>
          </a:xfrm>
          <a:prstGeom prst="rect">
            <a:avLst/>
          </a:prstGeom>
        </p:spPr>
      </p:pic>
    </p:spTree>
    <p:extLst>
      <p:ext uri="{BB962C8B-B14F-4D97-AF65-F5344CB8AC3E}">
        <p14:creationId xmlns:p14="http://schemas.microsoft.com/office/powerpoint/2010/main" val="222376264"/>
      </p:ext>
    </p:extLst>
  </p:cSld>
  <p:clrMapOvr>
    <a:masterClrMapping/>
  </p:clrMapOvr>
  <mc:AlternateContent xmlns:mc="http://schemas.openxmlformats.org/markup-compatibility/2006" xmlns:p14="http://schemas.microsoft.com/office/powerpoint/2010/main">
    <mc:Choice Requires="p14">
      <p:transition spd="slow" p14:dur="1500" advClick="0" advTm="10607">
        <p:random/>
      </p:transition>
    </mc:Choice>
    <mc:Fallback xmlns="">
      <p:transition spd="slow" advClick="0" advTm="10607">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文本框 13">
            <a:extLst>
              <a:ext uri="{FF2B5EF4-FFF2-40B4-BE49-F238E27FC236}">
                <a16:creationId xmlns:a16="http://schemas.microsoft.com/office/drawing/2014/main" id="{92D28D5A-7D1A-4E7F-94F6-477EBD35185C}"/>
              </a:ext>
            </a:extLst>
          </p:cNvPr>
          <p:cNvSpPr txBox="1"/>
          <p:nvPr/>
        </p:nvSpPr>
        <p:spPr>
          <a:xfrm>
            <a:off x="910492" y="1764465"/>
            <a:ext cx="9665635" cy="2308324"/>
          </a:xfrm>
          <a:prstGeom prst="rect">
            <a:avLst/>
          </a:prstGeom>
          <a:noFill/>
        </p:spPr>
        <p:txBody>
          <a:bodyPr wrap="square" rtlCol="0">
            <a:spAutoFit/>
          </a:bodyPr>
          <a:lstStyle/>
          <a:p>
            <a:r>
              <a:rPr lang="zh-CN" altLang="en-US" dirty="0"/>
              <a:t>儿子问</a:t>
            </a:r>
            <a:r>
              <a:rPr lang="en-US" altLang="zh-CN" dirty="0"/>
              <a:t>: </a:t>
            </a:r>
            <a:r>
              <a:rPr lang="zh-CN" altLang="en-US" dirty="0"/>
              <a:t>爸爸，为什么我要多读书</a:t>
            </a:r>
            <a:r>
              <a:rPr lang="en-US" altLang="zh-CN" dirty="0"/>
              <a:t>?</a:t>
            </a:r>
          </a:p>
          <a:p>
            <a:endParaRPr lang="en-US" altLang="zh-CN" dirty="0"/>
          </a:p>
          <a:p>
            <a:r>
              <a:rPr lang="zh-CN" altLang="en-US" dirty="0"/>
              <a:t>爸爸说</a:t>
            </a:r>
            <a:r>
              <a:rPr lang="en-US" altLang="zh-CN" dirty="0"/>
              <a:t>:</a:t>
            </a:r>
            <a:r>
              <a:rPr lang="zh-CN" altLang="en-US" dirty="0"/>
              <a:t>假如你读了书，你去炒币的时候就知道什么叫区块链、密码学、去中心化、分布式账本、共识机制、双花、分叉、智能合约、哈希值、</a:t>
            </a:r>
            <a:r>
              <a:rPr lang="en-US" altLang="zh-CN" dirty="0"/>
              <a:t>token</a:t>
            </a:r>
            <a:r>
              <a:rPr lang="zh-CN" altLang="en-US" dirty="0"/>
              <a:t>、闪电网络、工作证明、私钥</a:t>
            </a:r>
            <a:r>
              <a:rPr lang="en-US" altLang="zh-CN" dirty="0"/>
              <a:t>.....</a:t>
            </a:r>
            <a:endParaRPr lang="zh-CN" altLang="en-US" dirty="0"/>
          </a:p>
          <a:p>
            <a:r>
              <a:rPr lang="zh-CN" altLang="en-US" dirty="0"/>
              <a:t>      </a:t>
            </a:r>
            <a:endParaRPr lang="en-US" altLang="zh-CN" dirty="0"/>
          </a:p>
          <a:p>
            <a:r>
              <a:rPr lang="zh-CN" altLang="en-US" dirty="0"/>
              <a:t>如果你没有读书</a:t>
            </a:r>
          </a:p>
          <a:p>
            <a:r>
              <a:rPr lang="zh-CN" altLang="en-US" dirty="0"/>
              <a:t>      你就会说：</a:t>
            </a:r>
            <a:r>
              <a:rPr lang="en-US" altLang="zh-CN" dirty="0"/>
              <a:t>MMP </a:t>
            </a:r>
            <a:r>
              <a:rPr lang="zh-CN" altLang="en-US" dirty="0"/>
              <a:t>又跌了</a:t>
            </a:r>
          </a:p>
          <a:p>
            <a:endParaRPr lang="zh-CN" altLang="en-US" dirty="0"/>
          </a:p>
        </p:txBody>
      </p:sp>
      <p:pic>
        <p:nvPicPr>
          <p:cNvPr id="12" name="图片 11">
            <a:extLst>
              <a:ext uri="{FF2B5EF4-FFF2-40B4-BE49-F238E27FC236}">
                <a16:creationId xmlns:a16="http://schemas.microsoft.com/office/drawing/2014/main" id="{B0E6CE6E-F92A-4AE2-8F0B-FB661E6F46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8750" y="3640989"/>
            <a:ext cx="5942716" cy="2112628"/>
          </a:xfrm>
          <a:prstGeom prst="rect">
            <a:avLst/>
          </a:prstGeom>
        </p:spPr>
      </p:pic>
    </p:spTree>
    <p:extLst>
      <p:ext uri="{BB962C8B-B14F-4D97-AF65-F5344CB8AC3E}">
        <p14:creationId xmlns:p14="http://schemas.microsoft.com/office/powerpoint/2010/main" val="1341406885"/>
      </p:ext>
    </p:extLst>
  </p:cSld>
  <p:clrMapOvr>
    <a:masterClrMapping/>
  </p:clrMapOvr>
  <mc:AlternateContent xmlns:mc="http://schemas.openxmlformats.org/markup-compatibility/2006" xmlns:p14="http://schemas.microsoft.com/office/powerpoint/2010/main">
    <mc:Choice Requires="p14">
      <p:transition spd="slow" p14:dur="1500" advClick="0" advTm="10607">
        <p:random/>
      </p:transition>
    </mc:Choice>
    <mc:Fallback xmlns="">
      <p:transition spd="slow" advClick="0" advTm="10607">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图片 9">
            <a:extLst>
              <a:ext uri="{FF2B5EF4-FFF2-40B4-BE49-F238E27FC236}">
                <a16:creationId xmlns:a16="http://schemas.microsoft.com/office/drawing/2014/main" id="{6F26ED96-FBFB-4441-9080-812AE9BC4F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532" y="355600"/>
            <a:ext cx="9757941" cy="5549910"/>
          </a:xfrm>
          <a:prstGeom prst="rect">
            <a:avLst/>
          </a:prstGeom>
        </p:spPr>
      </p:pic>
    </p:spTree>
    <p:extLst>
      <p:ext uri="{BB962C8B-B14F-4D97-AF65-F5344CB8AC3E}">
        <p14:creationId xmlns:p14="http://schemas.microsoft.com/office/powerpoint/2010/main" val="3128755751"/>
      </p:ext>
    </p:extLst>
  </p:cSld>
  <p:clrMapOvr>
    <a:masterClrMapping/>
  </p:clrMapOvr>
  <mc:AlternateContent xmlns:mc="http://schemas.openxmlformats.org/markup-compatibility/2006" xmlns:p14="http://schemas.microsoft.com/office/powerpoint/2010/main">
    <mc:Choice Requires="p14">
      <p:transition spd="slow" p14:dur="1500" advClick="0" advTm="10607">
        <p:random/>
      </p:transition>
    </mc:Choice>
    <mc:Fallback xmlns="">
      <p:transition spd="slow" advClick="0" advTm="10607">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图片 9">
            <a:extLst>
              <a:ext uri="{FF2B5EF4-FFF2-40B4-BE49-F238E27FC236}">
                <a16:creationId xmlns:a16="http://schemas.microsoft.com/office/drawing/2014/main" id="{5FA6C810-6615-4007-ACD0-3BC85C09A0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3618" y="2985327"/>
            <a:ext cx="4915797" cy="3456420"/>
          </a:xfrm>
          <a:prstGeom prst="rect">
            <a:avLst/>
          </a:prstGeom>
        </p:spPr>
      </p:pic>
      <p:sp>
        <p:nvSpPr>
          <p:cNvPr id="11" name="文本框 10">
            <a:extLst>
              <a:ext uri="{FF2B5EF4-FFF2-40B4-BE49-F238E27FC236}">
                <a16:creationId xmlns:a16="http://schemas.microsoft.com/office/drawing/2014/main" id="{B835B101-260F-4192-B873-89EAC8A497F3}"/>
              </a:ext>
            </a:extLst>
          </p:cNvPr>
          <p:cNvSpPr txBox="1"/>
          <p:nvPr/>
        </p:nvSpPr>
        <p:spPr>
          <a:xfrm>
            <a:off x="421240" y="744996"/>
            <a:ext cx="11371368" cy="2308324"/>
          </a:xfrm>
          <a:prstGeom prst="rect">
            <a:avLst/>
          </a:prstGeom>
          <a:noFill/>
        </p:spPr>
        <p:txBody>
          <a:bodyPr wrap="square" rtlCol="0">
            <a:spAutoFit/>
          </a:bodyPr>
          <a:lstStyle/>
          <a:p>
            <a:r>
              <a:rPr lang="en-US" altLang="zh-CN" dirty="0"/>
              <a:t>"</a:t>
            </a:r>
            <a:r>
              <a:rPr lang="zh-CN" altLang="en-US" dirty="0"/>
              <a:t>等我炒币发财了，就和你离婚</a:t>
            </a:r>
            <a:r>
              <a:rPr lang="en-US" altLang="zh-CN" dirty="0"/>
              <a:t>" </a:t>
            </a:r>
            <a:r>
              <a:rPr lang="zh-CN" altLang="en-US" dirty="0"/>
              <a:t>他淡淡地说</a:t>
            </a:r>
          </a:p>
          <a:p>
            <a:r>
              <a:rPr lang="zh-CN" altLang="en-US" dirty="0"/>
              <a:t>听完后，她心里暖暖的， 她想，没有比这更天长地久。 海枯石烂的承诺了。</a:t>
            </a:r>
          </a:p>
          <a:p>
            <a:r>
              <a:rPr lang="en-US" altLang="zh-CN" dirty="0"/>
              <a:t>——2018</a:t>
            </a:r>
            <a:r>
              <a:rPr lang="zh-CN" altLang="en-US" dirty="0"/>
              <a:t>年度最佳微小说奖</a:t>
            </a:r>
            <a:endParaRPr lang="en-US" altLang="zh-CN" dirty="0"/>
          </a:p>
          <a:p>
            <a:endParaRPr lang="zh-CN" altLang="en-US" dirty="0"/>
          </a:p>
          <a:p>
            <a:r>
              <a:rPr lang="en-US" altLang="zh-CN" dirty="0"/>
              <a:t>"</a:t>
            </a:r>
            <a:r>
              <a:rPr lang="zh-CN" altLang="en-US" dirty="0"/>
              <a:t>等我炒币发财了，我就买房和你结婚</a:t>
            </a:r>
            <a:r>
              <a:rPr lang="en-US" altLang="zh-CN" dirty="0"/>
              <a:t>." </a:t>
            </a:r>
            <a:r>
              <a:rPr lang="zh-CN" altLang="en-US" dirty="0"/>
              <a:t>他暖暖地说， 听完后，她心里拔凉拔凉的</a:t>
            </a:r>
            <a:r>
              <a:rPr lang="en-US" altLang="zh-CN" dirty="0"/>
              <a:t>! </a:t>
            </a:r>
            <a:r>
              <a:rPr lang="zh-CN" altLang="en-US" dirty="0"/>
              <a:t>她想，这大概是最婉转的分手了。</a:t>
            </a:r>
          </a:p>
          <a:p>
            <a:r>
              <a:rPr lang="en-US" altLang="zh-CN" dirty="0"/>
              <a:t>——2018</a:t>
            </a:r>
            <a:r>
              <a:rPr lang="zh-CN" altLang="en-US" dirty="0"/>
              <a:t>最佳微型小说提名奖</a:t>
            </a:r>
          </a:p>
          <a:p>
            <a:endParaRPr lang="zh-CN" altLang="en-US" dirty="0"/>
          </a:p>
        </p:txBody>
      </p:sp>
    </p:spTree>
    <p:extLst>
      <p:ext uri="{BB962C8B-B14F-4D97-AF65-F5344CB8AC3E}">
        <p14:creationId xmlns:p14="http://schemas.microsoft.com/office/powerpoint/2010/main" val="769841975"/>
      </p:ext>
    </p:extLst>
  </p:cSld>
  <p:clrMapOvr>
    <a:masterClrMapping/>
  </p:clrMapOvr>
  <mc:AlternateContent xmlns:mc="http://schemas.openxmlformats.org/markup-compatibility/2006" xmlns:p14="http://schemas.microsoft.com/office/powerpoint/2010/main">
    <mc:Choice Requires="p14">
      <p:transition spd="slow" p14:dur="1500" advClick="0" advTm="10607">
        <p:random/>
      </p:transition>
    </mc:Choice>
    <mc:Fallback xmlns="">
      <p:transition spd="slow" advClick="0" advTm="10607">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文本框 6">
            <a:extLst>
              <a:ext uri="{FF2B5EF4-FFF2-40B4-BE49-F238E27FC236}">
                <a16:creationId xmlns:a16="http://schemas.microsoft.com/office/drawing/2014/main" id="{E7B4C1DD-073E-484F-95AA-77199D2D967A}"/>
              </a:ext>
            </a:extLst>
          </p:cNvPr>
          <p:cNvSpPr txBox="1"/>
          <p:nvPr/>
        </p:nvSpPr>
        <p:spPr>
          <a:xfrm>
            <a:off x="728794" y="2279275"/>
            <a:ext cx="5143594" cy="3139321"/>
          </a:xfrm>
          <a:prstGeom prst="rect">
            <a:avLst/>
          </a:prstGeom>
          <a:noFill/>
        </p:spPr>
        <p:txBody>
          <a:bodyPr wrap="square" rtlCol="0">
            <a:spAutoFit/>
          </a:bodyPr>
          <a:lstStyle/>
          <a:p>
            <a:r>
              <a:rPr lang="zh-CN" altLang="en-US" dirty="0"/>
              <a:t>我问禅师：</a:t>
            </a:r>
            <a:r>
              <a:rPr lang="en-US" altLang="zh-CN" dirty="0"/>
              <a:t>"</a:t>
            </a:r>
            <a:r>
              <a:rPr lang="zh-CN" altLang="en-US" dirty="0"/>
              <a:t>我是炒币的，压力大，吃不好，睡不好，别人有时间休假，而我却不行，感觉特别累且迷茫，心理堵的慌，大师，我该怎么办？</a:t>
            </a:r>
            <a:r>
              <a:rPr lang="en-US" altLang="zh-CN" dirty="0"/>
              <a:t>"</a:t>
            </a:r>
            <a:br>
              <a:rPr lang="en-US" altLang="zh-CN" dirty="0"/>
            </a:br>
            <a:endParaRPr lang="zh-CN" altLang="en-US" dirty="0"/>
          </a:p>
          <a:p>
            <a:r>
              <a:rPr lang="zh-CN" altLang="en-US" dirty="0"/>
              <a:t>禅师右手捂左胸，不语。</a:t>
            </a:r>
            <a:endParaRPr lang="en-US" altLang="zh-CN" dirty="0"/>
          </a:p>
          <a:p>
            <a:endParaRPr lang="zh-CN" altLang="en-US" dirty="0"/>
          </a:p>
          <a:p>
            <a:r>
              <a:rPr lang="zh-CN" altLang="en-US" dirty="0"/>
              <a:t>我追问大师：</a:t>
            </a:r>
            <a:r>
              <a:rPr lang="en-US" altLang="zh-CN" dirty="0"/>
              <a:t>"</a:t>
            </a:r>
            <a:r>
              <a:rPr lang="zh-CN" altLang="en-US" dirty="0"/>
              <a:t>您是说不要抱怨，要问心无愧，要对得起心中梦想，对吗？</a:t>
            </a:r>
            <a:r>
              <a:rPr lang="en-US" altLang="zh-CN" dirty="0"/>
              <a:t>"</a:t>
            </a:r>
            <a:endParaRPr lang="zh-CN" altLang="en-US" dirty="0"/>
          </a:p>
          <a:p>
            <a:r>
              <a:rPr lang="zh-CN" altLang="en-US" dirty="0"/>
              <a:t>禅师摇了摇头说：</a:t>
            </a:r>
            <a:r>
              <a:rPr lang="en-US" altLang="zh-CN" dirty="0"/>
              <a:t>"</a:t>
            </a:r>
            <a:r>
              <a:rPr lang="zh-CN" altLang="en-US" dirty="0"/>
              <a:t>你离我远点，我出家以前就是炒币的！今天听你又说这些，心里堵得慌！</a:t>
            </a:r>
          </a:p>
          <a:p>
            <a:endParaRPr lang="zh-CN" altLang="en-US" dirty="0"/>
          </a:p>
        </p:txBody>
      </p:sp>
      <p:pic>
        <p:nvPicPr>
          <p:cNvPr id="12" name="图片 11">
            <a:extLst>
              <a:ext uri="{FF2B5EF4-FFF2-40B4-BE49-F238E27FC236}">
                <a16:creationId xmlns:a16="http://schemas.microsoft.com/office/drawing/2014/main" id="{D7E68407-E3C0-494D-9B14-5878485FA8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3099" y="1301036"/>
            <a:ext cx="3904090" cy="5207802"/>
          </a:xfrm>
          <a:prstGeom prst="rect">
            <a:avLst/>
          </a:prstGeom>
        </p:spPr>
      </p:pic>
    </p:spTree>
    <p:extLst>
      <p:ext uri="{BB962C8B-B14F-4D97-AF65-F5344CB8AC3E}">
        <p14:creationId xmlns:p14="http://schemas.microsoft.com/office/powerpoint/2010/main" val="2071808637"/>
      </p:ext>
    </p:extLst>
  </p:cSld>
  <p:clrMapOvr>
    <a:masterClrMapping/>
  </p:clrMapOvr>
  <mc:AlternateContent xmlns:mc="http://schemas.openxmlformats.org/markup-compatibility/2006" xmlns:p14="http://schemas.microsoft.com/office/powerpoint/2010/main">
    <mc:Choice Requires="p14">
      <p:transition spd="slow" p14:dur="1500" advClick="0" advTm="10607">
        <p:random/>
      </p:transition>
    </mc:Choice>
    <mc:Fallback xmlns="">
      <p:transition spd="slow" advClick="0" advTm="10607">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08" y="18966"/>
            <a:ext cx="12192000" cy="6858000"/>
          </a:xfrm>
          <a:prstGeom prst="rect">
            <a:avLst/>
          </a:prstGeom>
        </p:spPr>
      </p:pic>
      <p:sp>
        <p:nvSpPr>
          <p:cNvPr id="12" name="TextBox 2"/>
          <p:cNvSpPr txBox="1"/>
          <p:nvPr/>
        </p:nvSpPr>
        <p:spPr>
          <a:xfrm>
            <a:off x="3166674" y="1432350"/>
            <a:ext cx="6194324" cy="769441"/>
          </a:xfrm>
          <a:prstGeom prst="rect">
            <a:avLst/>
          </a:prstGeom>
          <a:noFill/>
        </p:spPr>
        <p:txBody>
          <a:bodyPr vert="horz" wrap="none" rtlCol="0">
            <a:spAutoFit/>
          </a:bodyPr>
          <a:lstStyle>
            <a:defPPr>
              <a:defRPr lang="zh-CN"/>
            </a:defPPr>
            <a:lvl1pPr algn="ctr">
              <a:defRPr sz="16600" b="1">
                <a:ln>
                  <a:gradFill>
                    <a:gsLst>
                      <a:gs pos="0">
                        <a:schemeClr val="accent1">
                          <a:lumMod val="5000"/>
                          <a:lumOff val="95000"/>
                          <a:alpha val="0"/>
                        </a:schemeClr>
                      </a:gs>
                      <a:gs pos="56000">
                        <a:schemeClr val="bg1"/>
                      </a:gs>
                      <a:gs pos="100000">
                        <a:schemeClr val="bg1">
                          <a:alpha val="0"/>
                        </a:schemeClr>
                      </a:gs>
                    </a:gsLst>
                    <a:lin ang="7200000" scaled="0"/>
                  </a:gradFill>
                </a:ln>
                <a:solidFill>
                  <a:srgbClr val="A5C846"/>
                </a:solidFill>
                <a:effectLst>
                  <a:outerShdw blurRad="38100" dist="38100" dir="2700000" algn="tl">
                    <a:srgbClr val="000000">
                      <a:alpha val="43137"/>
                    </a:srgbClr>
                  </a:outerShdw>
                </a:effectLst>
                <a:latin typeface="Agency FB" panose="020B0503020202020204" pitchFamily="34" charset="0"/>
              </a:defRPr>
            </a:lvl1pPr>
            <a:lvl2pPr>
              <a:defRPr/>
            </a:lvl2pPr>
            <a:lvl3pPr>
              <a:defRPr/>
            </a:lvl3pPr>
            <a:lvl4pPr>
              <a:defRPr/>
            </a:lvl4pPr>
            <a:lvl5pPr>
              <a:defRPr/>
            </a:lvl5pPr>
            <a:lvl6pPr>
              <a:defRPr/>
            </a:lvl6pPr>
            <a:lvl7pPr>
              <a:defRPr/>
            </a:lvl7pPr>
            <a:lvl8pPr>
              <a:defRPr/>
            </a:lvl8pPr>
            <a:lvl9pPr>
              <a:defRPr/>
            </a:lvl9pPr>
          </a:lstStyle>
          <a:p>
            <a:r>
              <a:rPr lang="zh-CN" altLang="en-US" sz="4400" dirty="0">
                <a:solidFill>
                  <a:srgbClr val="9E1E1E"/>
                </a:solidFill>
                <a:cs typeface="+mn-ea"/>
                <a:sym typeface="+mn-lt"/>
              </a:rPr>
              <a:t>什么是区块链</a:t>
            </a:r>
            <a:r>
              <a:rPr lang="en-US" altLang="zh-CN" sz="4400" dirty="0">
                <a:solidFill>
                  <a:srgbClr val="9E1E1E"/>
                </a:solidFill>
                <a:cs typeface="+mn-ea"/>
                <a:sym typeface="+mn-lt"/>
              </a:rPr>
              <a:t>/</a:t>
            </a:r>
            <a:r>
              <a:rPr lang="zh-CN" altLang="en-US" sz="4400" dirty="0">
                <a:solidFill>
                  <a:srgbClr val="9E1E1E"/>
                </a:solidFill>
                <a:cs typeface="+mn-ea"/>
                <a:sym typeface="+mn-lt"/>
              </a:rPr>
              <a:t>比特币 ？</a:t>
            </a:r>
          </a:p>
        </p:txBody>
      </p:sp>
      <p:cxnSp>
        <p:nvCxnSpPr>
          <p:cNvPr id="19" name="直接连接符 18"/>
          <p:cNvCxnSpPr/>
          <p:nvPr/>
        </p:nvCxnSpPr>
        <p:spPr>
          <a:xfrm>
            <a:off x="3084002" y="2769785"/>
            <a:ext cx="6528725" cy="0"/>
          </a:xfrm>
          <a:prstGeom prst="line">
            <a:avLst/>
          </a:prstGeom>
          <a:ln w="25400">
            <a:solidFill>
              <a:srgbClr val="3975A9"/>
            </a:solidFill>
          </a:ln>
        </p:spPr>
        <p:style>
          <a:lnRef idx="1">
            <a:schemeClr val="accent1"/>
          </a:lnRef>
          <a:fillRef idx="0">
            <a:schemeClr val="accent1"/>
          </a:fillRef>
          <a:effectRef idx="0">
            <a:schemeClr val="accent1"/>
          </a:effectRef>
          <a:fontRef idx="minor">
            <a:schemeClr val="tx1"/>
          </a:fontRef>
        </p:style>
      </p:cxnSp>
      <p:sp>
        <p:nvSpPr>
          <p:cNvPr id="15" name="Rectangle 2">
            <a:extLst>
              <a:ext uri="{FF2B5EF4-FFF2-40B4-BE49-F238E27FC236}">
                <a16:creationId xmlns:a16="http://schemas.microsoft.com/office/drawing/2014/main" id="{7E894471-AD58-4157-B84D-2100E2189E20}"/>
              </a:ext>
            </a:extLst>
          </p:cNvPr>
          <p:cNvSpPr>
            <a:spLocks noChangeArrowheads="1"/>
          </p:cNvSpPr>
          <p:nvPr/>
        </p:nvSpPr>
        <p:spPr bwMode="auto">
          <a:xfrm>
            <a:off x="3689747" y="3337516"/>
            <a:ext cx="5922980" cy="3211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0" rIns="0" bIns="126960" numCol="1" anchor="ctr" anchorCtr="0" compatLnSpc="1">
            <a:prstTxWarp prst="textNoShape">
              <a:avLst/>
            </a:prstTxWarp>
            <a:spAutoFit/>
          </a:bodyPr>
          <a:lstStyle/>
          <a:p>
            <a:pPr eaLnBrk="0" fontAlgn="base" hangingPunct="0">
              <a:spcBef>
                <a:spcPct val="0"/>
              </a:spcBef>
              <a:spcAft>
                <a:spcPct val="0"/>
              </a:spcAft>
            </a:pPr>
            <a:r>
              <a:rPr lang="en-US" altLang="zh-CN" dirty="0"/>
              <a:t>1.</a:t>
            </a:r>
            <a:r>
              <a:rPr lang="zh-CN" altLang="en-US" dirty="0"/>
              <a:t> 比特币的底层网络实现</a:t>
            </a:r>
            <a:br>
              <a:rPr lang="zh-CN" altLang="en-US" sz="2000" dirty="0"/>
            </a:br>
            <a:endParaRPr lang="en-US" altLang="zh-CN" sz="2000" dirty="0"/>
          </a:p>
          <a:p>
            <a:pPr eaLnBrk="0" fontAlgn="base" hangingPunct="0">
              <a:spcBef>
                <a:spcPct val="0"/>
              </a:spcBef>
              <a:spcAft>
                <a:spcPct val="0"/>
              </a:spcAft>
            </a:pPr>
            <a:r>
              <a:rPr lang="en-US" altLang="zh-CN" dirty="0"/>
              <a:t>2.</a:t>
            </a:r>
            <a:r>
              <a:rPr lang="zh-CN" altLang="en-US" dirty="0"/>
              <a:t> 区块链的分类</a:t>
            </a:r>
            <a:br>
              <a:rPr lang="zh-CN" altLang="en-US" sz="2000" dirty="0"/>
            </a:br>
            <a:br>
              <a:rPr lang="zh-CN" altLang="en-US" sz="2000" dirty="0"/>
            </a:br>
            <a:r>
              <a:rPr lang="en-US" altLang="zh-CN" dirty="0"/>
              <a:t>3.</a:t>
            </a:r>
            <a:r>
              <a:rPr lang="zh-CN" altLang="en-US" dirty="0"/>
              <a:t> 区块链安全保障</a:t>
            </a:r>
            <a:br>
              <a:rPr lang="zh-CN" altLang="en-US" sz="2000" dirty="0"/>
            </a:br>
            <a:br>
              <a:rPr lang="zh-CN" altLang="en-US" sz="2000" dirty="0"/>
            </a:br>
            <a:r>
              <a:rPr lang="en-US" altLang="zh-CN" dirty="0"/>
              <a:t>4.</a:t>
            </a:r>
            <a:r>
              <a:rPr lang="zh-CN" altLang="en-US" dirty="0"/>
              <a:t> 利益共同体</a:t>
            </a:r>
            <a:endParaRPr lang="en-US" altLang="zh-CN" dirty="0"/>
          </a:p>
          <a:p>
            <a:pPr eaLnBrk="0" fontAlgn="base" hangingPunct="0">
              <a:spcBef>
                <a:spcPct val="0"/>
              </a:spcBef>
              <a:spcAft>
                <a:spcPct val="0"/>
              </a:spcAft>
            </a:pPr>
            <a:endParaRPr lang="en-US" altLang="zh-CN" sz="2000" dirty="0">
              <a:solidFill>
                <a:srgbClr val="333333"/>
              </a:solidFill>
              <a:latin typeface="Open Sans" panose="020B0606030504020204" pitchFamily="34" charset="0"/>
              <a:cs typeface="Open Sans" panose="020B0606030504020204" pitchFamily="34" charset="0"/>
            </a:endParaRPr>
          </a:p>
          <a:p>
            <a:pPr eaLnBrk="0" fontAlgn="base" hangingPunct="0">
              <a:spcBef>
                <a:spcPct val="0"/>
              </a:spcBef>
              <a:spcAft>
                <a:spcPct val="0"/>
              </a:spcAft>
            </a:pPr>
            <a:r>
              <a:rPr lang="en-US" altLang="zh-CN" sz="2000" dirty="0">
                <a:solidFill>
                  <a:srgbClr val="333333"/>
                </a:solidFill>
                <a:latin typeface="Open Sans" panose="020B0606030504020204" pitchFamily="34" charset="0"/>
                <a:cs typeface="Open Sans" panose="020B0606030504020204" pitchFamily="34" charset="0"/>
              </a:rPr>
              <a:t>5. </a:t>
            </a:r>
            <a:r>
              <a:rPr lang="zh-CN" altLang="en-US" sz="2000" dirty="0">
                <a:solidFill>
                  <a:srgbClr val="333333"/>
                </a:solidFill>
                <a:latin typeface="Open Sans" panose="020B0606030504020204" pitchFamily="34" charset="0"/>
                <a:cs typeface="Open Sans" panose="020B0606030504020204" pitchFamily="34" charset="0"/>
              </a:rPr>
              <a:t>钱包</a:t>
            </a:r>
            <a:endParaRPr lang="en-US" altLang="zh-CN" sz="2000" dirty="0">
              <a:solidFill>
                <a:srgbClr val="333333"/>
              </a:solidFill>
              <a:latin typeface="Open Sans" panose="020B0606030504020204" pitchFamily="34" charset="0"/>
              <a:cs typeface="Open Sans" panose="020B0606030504020204" pitchFamily="34" charset="0"/>
            </a:endParaRPr>
          </a:p>
          <a:p>
            <a:pPr eaLnBrk="0" fontAlgn="base" hangingPunct="0">
              <a:spcBef>
                <a:spcPct val="0"/>
              </a:spcBef>
              <a:spcAft>
                <a:spcPct val="0"/>
              </a:spcAft>
            </a:pPr>
            <a:r>
              <a:rPr lang="en-US" altLang="zh-CN" sz="2000" dirty="0">
                <a:solidFill>
                  <a:srgbClr val="333333"/>
                </a:solidFill>
                <a:latin typeface="Open Sans" panose="020B0606030504020204" pitchFamily="34" charset="0"/>
                <a:cs typeface="Open Sans" panose="020B0606030504020204" pitchFamily="34" charset="0"/>
              </a:rPr>
              <a:t>https://bitcoin.org</a:t>
            </a:r>
            <a:endParaRPr lang="zh-CN" altLang="en-US" sz="2000" dirty="0">
              <a:solidFill>
                <a:srgbClr val="333333"/>
              </a:solidFill>
              <a:latin typeface="Open Sans" panose="020B0606030504020204" pitchFamily="34" charset="0"/>
              <a:cs typeface="Open Sans" panose="020B0606030504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13313">
        <p:random/>
      </p:transition>
    </mc:Choice>
    <mc:Fallback xmlns="">
      <p:transition spd="slow" advClick="0" advTm="13313">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56" presetClass="entr" presetSubtype="0" fill="hold" grpId="0" nodeType="after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 by="(-#ppt_w*2)" calcmode="lin" valueType="num">
                                      <p:cBhvr rctx="PPT">
                                        <p:cTn id="12" dur="500" autoRev="1" fill="hold">
                                          <p:stCondLst>
                                            <p:cond delay="0"/>
                                          </p:stCondLst>
                                        </p:cTn>
                                        <p:tgtEl>
                                          <p:spTgt spid="12"/>
                                        </p:tgtEl>
                                        <p:attrNameLst>
                                          <p:attrName>ppt_w</p:attrName>
                                        </p:attrNameLst>
                                      </p:cBhvr>
                                    </p:anim>
                                    <p:anim by="(#ppt_w*0.50)" calcmode="lin" valueType="num">
                                      <p:cBhvr>
                                        <p:cTn id="13" dur="500" decel="50000" autoRev="1" fill="hold">
                                          <p:stCondLst>
                                            <p:cond delay="0"/>
                                          </p:stCondLst>
                                        </p:cTn>
                                        <p:tgtEl>
                                          <p:spTgt spid="12"/>
                                        </p:tgtEl>
                                        <p:attrNameLst>
                                          <p:attrName>ppt_x</p:attrName>
                                        </p:attrNameLst>
                                      </p:cBhvr>
                                    </p:anim>
                                    <p:anim from="(-#ppt_h/2)" to="(#ppt_y)" calcmode="lin" valueType="num">
                                      <p:cBhvr>
                                        <p:cTn id="14" dur="1000" fill="hold">
                                          <p:stCondLst>
                                            <p:cond delay="0"/>
                                          </p:stCondLst>
                                        </p:cTn>
                                        <p:tgtEl>
                                          <p:spTgt spid="12"/>
                                        </p:tgtEl>
                                        <p:attrNameLst>
                                          <p:attrName>ppt_y</p:attrName>
                                        </p:attrNameLst>
                                      </p:cBhvr>
                                    </p:anim>
                                    <p:animRot by="21600000">
                                      <p:cBhvr>
                                        <p:cTn id="15" dur="1000" fill="hold">
                                          <p:stCondLst>
                                            <p:cond delay="0"/>
                                          </p:stCondLst>
                                        </p:cTn>
                                        <p:tgtEl>
                                          <p:spTgt spid="12"/>
                                        </p:tgtEl>
                                        <p:attrNameLst>
                                          <p:attrName>r</p:attrName>
                                        </p:attrNameLst>
                                      </p:cBhvr>
                                    </p:animRot>
                                  </p:childTnLst>
                                </p:cTn>
                              </p:par>
                            </p:childTnLst>
                          </p:cTn>
                        </p:par>
                        <p:par>
                          <p:cTn id="16" fill="hold">
                            <p:stCondLst>
                              <p:cond delay="25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08" y="18966"/>
            <a:ext cx="12192000" cy="6858000"/>
          </a:xfrm>
          <a:prstGeom prst="rect">
            <a:avLst/>
          </a:prstGeom>
        </p:spPr>
      </p:pic>
      <p:sp>
        <p:nvSpPr>
          <p:cNvPr id="12" name="TextBox 2"/>
          <p:cNvSpPr txBox="1"/>
          <p:nvPr/>
        </p:nvSpPr>
        <p:spPr>
          <a:xfrm>
            <a:off x="5260724" y="2236889"/>
            <a:ext cx="1877437" cy="769441"/>
          </a:xfrm>
          <a:prstGeom prst="rect">
            <a:avLst/>
          </a:prstGeom>
          <a:noFill/>
        </p:spPr>
        <p:txBody>
          <a:bodyPr vert="horz" wrap="none" rtlCol="0">
            <a:spAutoFit/>
          </a:bodyPr>
          <a:lstStyle>
            <a:defPPr>
              <a:defRPr lang="zh-CN"/>
            </a:defPPr>
            <a:lvl1pPr algn="ctr">
              <a:defRPr sz="16600" b="1">
                <a:ln>
                  <a:gradFill>
                    <a:gsLst>
                      <a:gs pos="0">
                        <a:schemeClr val="accent1">
                          <a:lumMod val="5000"/>
                          <a:lumOff val="95000"/>
                          <a:alpha val="0"/>
                        </a:schemeClr>
                      </a:gs>
                      <a:gs pos="56000">
                        <a:schemeClr val="bg1"/>
                      </a:gs>
                      <a:gs pos="100000">
                        <a:schemeClr val="bg1">
                          <a:alpha val="0"/>
                        </a:schemeClr>
                      </a:gs>
                    </a:gsLst>
                    <a:lin ang="7200000" scaled="0"/>
                  </a:gradFill>
                </a:ln>
                <a:solidFill>
                  <a:srgbClr val="A5C846"/>
                </a:solidFill>
                <a:effectLst>
                  <a:outerShdw blurRad="38100" dist="38100" dir="2700000" algn="tl">
                    <a:srgbClr val="000000">
                      <a:alpha val="43137"/>
                    </a:srgbClr>
                  </a:outerShdw>
                </a:effectLst>
                <a:latin typeface="Agency FB" panose="020B0503020202020204" pitchFamily="34" charset="0"/>
              </a:defRPr>
            </a:lvl1pPr>
            <a:lvl2pPr>
              <a:defRPr/>
            </a:lvl2pPr>
            <a:lvl3pPr>
              <a:defRPr/>
            </a:lvl3pPr>
            <a:lvl4pPr>
              <a:defRPr/>
            </a:lvl4pPr>
            <a:lvl5pPr>
              <a:defRPr/>
            </a:lvl5pPr>
            <a:lvl6pPr>
              <a:defRPr/>
            </a:lvl6pPr>
            <a:lvl7pPr>
              <a:defRPr/>
            </a:lvl7pPr>
            <a:lvl8pPr>
              <a:defRPr/>
            </a:lvl8pPr>
            <a:lvl9pPr>
              <a:defRPr/>
            </a:lvl9pPr>
          </a:lstStyle>
          <a:p>
            <a:r>
              <a:rPr lang="zh-CN" altLang="en-US" sz="4400" dirty="0">
                <a:solidFill>
                  <a:srgbClr val="9E1E1E"/>
                </a:solidFill>
                <a:cs typeface="+mn-ea"/>
                <a:sym typeface="+mn-lt"/>
              </a:rPr>
              <a:t>链圈儿</a:t>
            </a:r>
          </a:p>
        </p:txBody>
      </p:sp>
      <p:cxnSp>
        <p:nvCxnSpPr>
          <p:cNvPr id="19" name="直接连接符 18"/>
          <p:cNvCxnSpPr/>
          <p:nvPr/>
        </p:nvCxnSpPr>
        <p:spPr>
          <a:xfrm>
            <a:off x="2832273" y="3615174"/>
            <a:ext cx="6528725" cy="0"/>
          </a:xfrm>
          <a:prstGeom prst="line">
            <a:avLst/>
          </a:prstGeom>
          <a:ln w="25400">
            <a:solidFill>
              <a:srgbClr val="3975A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6580448"/>
      </p:ext>
    </p:extLst>
  </p:cSld>
  <p:clrMapOvr>
    <a:masterClrMapping/>
  </p:clrMapOvr>
  <mc:AlternateContent xmlns:mc="http://schemas.openxmlformats.org/markup-compatibility/2006" xmlns:p14="http://schemas.microsoft.com/office/powerpoint/2010/main">
    <mc:Choice Requires="p14">
      <p:transition spd="slow" p14:dur="1500" advClick="0" advTm="13313">
        <p:random/>
      </p:transition>
    </mc:Choice>
    <mc:Fallback xmlns="">
      <p:transition spd="slow" advClick="0" advTm="13313">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56" presetClass="entr" presetSubtype="0" fill="hold" grpId="0" nodeType="after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 by="(-#ppt_w*2)" calcmode="lin" valueType="num">
                                      <p:cBhvr rctx="PPT">
                                        <p:cTn id="12" dur="500" autoRev="1" fill="hold">
                                          <p:stCondLst>
                                            <p:cond delay="0"/>
                                          </p:stCondLst>
                                        </p:cTn>
                                        <p:tgtEl>
                                          <p:spTgt spid="12"/>
                                        </p:tgtEl>
                                        <p:attrNameLst>
                                          <p:attrName>ppt_w</p:attrName>
                                        </p:attrNameLst>
                                      </p:cBhvr>
                                    </p:anim>
                                    <p:anim by="(#ppt_w*0.50)" calcmode="lin" valueType="num">
                                      <p:cBhvr>
                                        <p:cTn id="13" dur="500" decel="50000" autoRev="1" fill="hold">
                                          <p:stCondLst>
                                            <p:cond delay="0"/>
                                          </p:stCondLst>
                                        </p:cTn>
                                        <p:tgtEl>
                                          <p:spTgt spid="12"/>
                                        </p:tgtEl>
                                        <p:attrNameLst>
                                          <p:attrName>ppt_x</p:attrName>
                                        </p:attrNameLst>
                                      </p:cBhvr>
                                    </p:anim>
                                    <p:anim from="(-#ppt_h/2)" to="(#ppt_y)" calcmode="lin" valueType="num">
                                      <p:cBhvr>
                                        <p:cTn id="14" dur="1000" fill="hold">
                                          <p:stCondLst>
                                            <p:cond delay="0"/>
                                          </p:stCondLst>
                                        </p:cTn>
                                        <p:tgtEl>
                                          <p:spTgt spid="12"/>
                                        </p:tgtEl>
                                        <p:attrNameLst>
                                          <p:attrName>ppt_y</p:attrName>
                                        </p:attrNameLst>
                                      </p:cBhvr>
                                    </p:anim>
                                    <p:animRot by="21600000">
                                      <p:cBhvr>
                                        <p:cTn id="15" dur="1000" fill="hold">
                                          <p:stCondLst>
                                            <p:cond delay="0"/>
                                          </p:stCondLst>
                                        </p:cTn>
                                        <p:tgtEl>
                                          <p:spTgt spid="12"/>
                                        </p:tgtEl>
                                        <p:attrNameLst>
                                          <p:attrName>r</p:attrName>
                                        </p:attrNameLst>
                                      </p:cBhvr>
                                    </p:animRot>
                                  </p:childTnLst>
                                </p:cTn>
                              </p:par>
                            </p:childTnLst>
                          </p:cTn>
                        </p:par>
                        <p:par>
                          <p:cTn id="16" fill="hold">
                            <p:stCondLst>
                              <p:cond delay="17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08" y="18966"/>
            <a:ext cx="12192000" cy="6858000"/>
          </a:xfrm>
          <a:prstGeom prst="rect">
            <a:avLst/>
          </a:prstGeom>
        </p:spPr>
      </p:pic>
      <p:sp>
        <p:nvSpPr>
          <p:cNvPr id="12" name="TextBox 2"/>
          <p:cNvSpPr txBox="1"/>
          <p:nvPr/>
        </p:nvSpPr>
        <p:spPr>
          <a:xfrm>
            <a:off x="4817018" y="1283731"/>
            <a:ext cx="3005951" cy="769441"/>
          </a:xfrm>
          <a:prstGeom prst="rect">
            <a:avLst/>
          </a:prstGeom>
          <a:noFill/>
        </p:spPr>
        <p:txBody>
          <a:bodyPr vert="horz" wrap="none" rtlCol="0">
            <a:spAutoFit/>
          </a:bodyPr>
          <a:lstStyle>
            <a:defPPr>
              <a:defRPr lang="zh-CN"/>
            </a:defPPr>
            <a:lvl1pPr algn="ctr">
              <a:defRPr sz="16600" b="1">
                <a:ln>
                  <a:gradFill>
                    <a:gsLst>
                      <a:gs pos="0">
                        <a:schemeClr val="accent1">
                          <a:lumMod val="5000"/>
                          <a:lumOff val="95000"/>
                          <a:alpha val="0"/>
                        </a:schemeClr>
                      </a:gs>
                      <a:gs pos="56000">
                        <a:schemeClr val="bg1"/>
                      </a:gs>
                      <a:gs pos="100000">
                        <a:schemeClr val="bg1">
                          <a:alpha val="0"/>
                        </a:schemeClr>
                      </a:gs>
                    </a:gsLst>
                    <a:lin ang="7200000" scaled="0"/>
                  </a:gradFill>
                </a:ln>
                <a:solidFill>
                  <a:srgbClr val="A5C846"/>
                </a:solidFill>
                <a:effectLst>
                  <a:outerShdw blurRad="38100" dist="38100" dir="2700000" algn="tl">
                    <a:srgbClr val="000000">
                      <a:alpha val="43137"/>
                    </a:srgbClr>
                  </a:outerShdw>
                </a:effectLst>
                <a:latin typeface="Agency FB" panose="020B0503020202020204" pitchFamily="34" charset="0"/>
              </a:defRPr>
            </a:lvl1pPr>
            <a:lvl2pPr>
              <a:defRPr/>
            </a:lvl2pPr>
            <a:lvl3pPr>
              <a:defRPr/>
            </a:lvl3pPr>
            <a:lvl4pPr>
              <a:defRPr/>
            </a:lvl4pPr>
            <a:lvl5pPr>
              <a:defRPr/>
            </a:lvl5pPr>
            <a:lvl6pPr>
              <a:defRPr/>
            </a:lvl6pPr>
            <a:lvl7pPr>
              <a:defRPr/>
            </a:lvl7pPr>
            <a:lvl8pPr>
              <a:defRPr/>
            </a:lvl8pPr>
            <a:lvl9pPr>
              <a:defRPr/>
            </a:lvl9pPr>
          </a:lstStyle>
          <a:p>
            <a:r>
              <a:rPr lang="zh-CN" altLang="en-US" sz="4400" dirty="0">
                <a:solidFill>
                  <a:srgbClr val="9E1E1E"/>
                </a:solidFill>
                <a:cs typeface="+mn-ea"/>
                <a:sym typeface="+mn-lt"/>
              </a:rPr>
              <a:t>分叉和篡改</a:t>
            </a:r>
          </a:p>
        </p:txBody>
      </p:sp>
      <p:cxnSp>
        <p:nvCxnSpPr>
          <p:cNvPr id="19" name="直接连接符 18"/>
          <p:cNvCxnSpPr/>
          <p:nvPr/>
        </p:nvCxnSpPr>
        <p:spPr>
          <a:xfrm>
            <a:off x="2831637" y="2329838"/>
            <a:ext cx="6528725" cy="0"/>
          </a:xfrm>
          <a:prstGeom prst="line">
            <a:avLst/>
          </a:prstGeom>
          <a:ln w="25400">
            <a:solidFill>
              <a:srgbClr val="3975A9"/>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A4363E3F-A975-4057-8DDF-2918A37F8346}"/>
              </a:ext>
            </a:extLst>
          </p:cNvPr>
          <p:cNvSpPr txBox="1"/>
          <p:nvPr/>
        </p:nvSpPr>
        <p:spPr>
          <a:xfrm>
            <a:off x="2471500" y="2655884"/>
            <a:ext cx="7696985" cy="3416320"/>
          </a:xfrm>
          <a:prstGeom prst="rect">
            <a:avLst/>
          </a:prstGeom>
          <a:noFill/>
        </p:spPr>
        <p:txBody>
          <a:bodyPr wrap="square" rtlCol="0">
            <a:spAutoFit/>
          </a:bodyPr>
          <a:lstStyle/>
          <a:p>
            <a:r>
              <a:rPr lang="en-US" altLang="zh-CN" dirty="0"/>
              <a:t>The DAO</a:t>
            </a:r>
            <a:r>
              <a:rPr lang="zh-CN" altLang="en-US" dirty="0"/>
              <a:t>计划基于以太坊智能合约建立一个众筹平台，于</a:t>
            </a:r>
            <a:r>
              <a:rPr lang="en-US" altLang="zh-CN" dirty="0"/>
              <a:t>2016</a:t>
            </a:r>
            <a:r>
              <a:rPr lang="zh-CN" altLang="en-US" dirty="0"/>
              <a:t>年</a:t>
            </a:r>
            <a:r>
              <a:rPr lang="en-US" altLang="zh-CN" dirty="0"/>
              <a:t>5</a:t>
            </a:r>
            <a:r>
              <a:rPr lang="zh-CN" altLang="en-US" dirty="0"/>
              <a:t>月正式发布，截止当年</a:t>
            </a:r>
            <a:r>
              <a:rPr lang="en-US" altLang="zh-CN" dirty="0"/>
              <a:t>6</a:t>
            </a:r>
            <a:r>
              <a:rPr lang="zh-CN" altLang="en-US" dirty="0"/>
              <a:t>月，募集资金超过</a:t>
            </a:r>
            <a:r>
              <a:rPr lang="en-US" altLang="zh-CN" dirty="0"/>
              <a:t>1.6</a:t>
            </a:r>
            <a:r>
              <a:rPr lang="zh-CN" altLang="en-US" dirty="0"/>
              <a:t>亿美元。之后，</a:t>
            </a:r>
            <a:r>
              <a:rPr lang="en-US" altLang="zh-CN" dirty="0"/>
              <a:t>The DAO</a:t>
            </a:r>
            <a:r>
              <a:rPr lang="zh-CN" altLang="en-US" dirty="0"/>
              <a:t>被黑客利用智能合约的漏洞，转移了市值五千万美元的以太币。为了挽回投资者资产，以太坊社区投票表决决定将更改以太坊代码，希望索回资金。为此，以太坊在第</a:t>
            </a:r>
            <a:r>
              <a:rPr lang="en-US" altLang="zh-CN" dirty="0"/>
              <a:t>1920000</a:t>
            </a:r>
            <a:r>
              <a:rPr lang="zh-CN" altLang="en-US" dirty="0"/>
              <a:t>区块进行硬分叉，回滚所有以太币（包括被黑客占有的）。</a:t>
            </a:r>
            <a:endParaRPr lang="en-US" altLang="zh-CN" dirty="0"/>
          </a:p>
          <a:p>
            <a:endParaRPr lang="en-US" altLang="zh-CN" dirty="0"/>
          </a:p>
          <a:p>
            <a:r>
              <a:rPr lang="zh-CN" altLang="en-US" dirty="0"/>
              <a:t>但是，有一部分人认为以太坊这种作法违背了区块链的去中心化和不可篡改精神，坚持在原链上挖矿，从而形成两条链，一条为不承认回滚交易的链</a:t>
            </a:r>
            <a:r>
              <a:rPr lang="en-US" altLang="zh-CN" dirty="0"/>
              <a:t>-</a:t>
            </a:r>
            <a:r>
              <a:rPr lang="zh-CN" altLang="en-US" dirty="0"/>
              <a:t>以太经典（</a:t>
            </a:r>
            <a:r>
              <a:rPr lang="en-US" altLang="zh-CN" dirty="0"/>
              <a:t>ETC</a:t>
            </a:r>
            <a:r>
              <a:rPr lang="zh-CN" altLang="en-US" dirty="0"/>
              <a:t>），一条为承认回滚交易的链即以太坊（</a:t>
            </a:r>
            <a:r>
              <a:rPr lang="en-US" altLang="zh-CN" dirty="0"/>
              <a:t>ETH</a:t>
            </a:r>
            <a:r>
              <a:rPr lang="zh-CN" altLang="en-US" dirty="0"/>
              <a:t>），各自代表不同的社区共识以及价值观。分叉时持有以太币的人在分叉后会同时持有</a:t>
            </a:r>
            <a:r>
              <a:rPr lang="en-US" altLang="zh-CN" dirty="0"/>
              <a:t>ETH</a:t>
            </a:r>
            <a:r>
              <a:rPr lang="zh-CN" altLang="en-US" dirty="0"/>
              <a:t>和</a:t>
            </a:r>
            <a:r>
              <a:rPr lang="en-US" altLang="zh-CN" dirty="0"/>
              <a:t>ETC</a:t>
            </a:r>
            <a:r>
              <a:rPr lang="zh-CN" altLang="en-US" dirty="0"/>
              <a:t>。</a:t>
            </a:r>
          </a:p>
        </p:txBody>
      </p:sp>
    </p:spTree>
    <p:extLst>
      <p:ext uri="{BB962C8B-B14F-4D97-AF65-F5344CB8AC3E}">
        <p14:creationId xmlns:p14="http://schemas.microsoft.com/office/powerpoint/2010/main" val="3534832957"/>
      </p:ext>
    </p:extLst>
  </p:cSld>
  <p:clrMapOvr>
    <a:masterClrMapping/>
  </p:clrMapOvr>
  <mc:AlternateContent xmlns:mc="http://schemas.openxmlformats.org/markup-compatibility/2006" xmlns:p14="http://schemas.microsoft.com/office/powerpoint/2010/main">
    <mc:Choice Requires="p14">
      <p:transition spd="slow" p14:dur="1500" advClick="0" advTm="13313">
        <p:random/>
      </p:transition>
    </mc:Choice>
    <mc:Fallback xmlns="">
      <p:transition spd="slow" advClick="0" advTm="13313">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56" presetClass="entr" presetSubtype="0" fill="hold" grpId="0" nodeType="after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 by="(-#ppt_w*2)" calcmode="lin" valueType="num">
                                      <p:cBhvr rctx="PPT">
                                        <p:cTn id="12" dur="500" autoRev="1" fill="hold">
                                          <p:stCondLst>
                                            <p:cond delay="0"/>
                                          </p:stCondLst>
                                        </p:cTn>
                                        <p:tgtEl>
                                          <p:spTgt spid="12"/>
                                        </p:tgtEl>
                                        <p:attrNameLst>
                                          <p:attrName>ppt_w</p:attrName>
                                        </p:attrNameLst>
                                      </p:cBhvr>
                                    </p:anim>
                                    <p:anim by="(#ppt_w*0.50)" calcmode="lin" valueType="num">
                                      <p:cBhvr>
                                        <p:cTn id="13" dur="500" decel="50000" autoRev="1" fill="hold">
                                          <p:stCondLst>
                                            <p:cond delay="0"/>
                                          </p:stCondLst>
                                        </p:cTn>
                                        <p:tgtEl>
                                          <p:spTgt spid="12"/>
                                        </p:tgtEl>
                                        <p:attrNameLst>
                                          <p:attrName>ppt_x</p:attrName>
                                        </p:attrNameLst>
                                      </p:cBhvr>
                                    </p:anim>
                                    <p:anim from="(-#ppt_h/2)" to="(#ppt_y)" calcmode="lin" valueType="num">
                                      <p:cBhvr>
                                        <p:cTn id="14" dur="1000" fill="hold">
                                          <p:stCondLst>
                                            <p:cond delay="0"/>
                                          </p:stCondLst>
                                        </p:cTn>
                                        <p:tgtEl>
                                          <p:spTgt spid="12"/>
                                        </p:tgtEl>
                                        <p:attrNameLst>
                                          <p:attrName>ppt_y</p:attrName>
                                        </p:attrNameLst>
                                      </p:cBhvr>
                                    </p:anim>
                                    <p:animRot by="21600000">
                                      <p:cBhvr>
                                        <p:cTn id="15" dur="1000" fill="hold">
                                          <p:stCondLst>
                                            <p:cond delay="0"/>
                                          </p:stCondLst>
                                        </p:cTn>
                                        <p:tgtEl>
                                          <p:spTgt spid="12"/>
                                        </p:tgtEl>
                                        <p:attrNameLst>
                                          <p:attrName>r</p:attrName>
                                        </p:attrNameLst>
                                      </p:cBhvr>
                                    </p:animRot>
                                  </p:childTnLst>
                                </p:cTn>
                              </p:par>
                            </p:childTnLst>
                          </p:cTn>
                        </p:par>
                        <p:par>
                          <p:cTn id="16" fill="hold">
                            <p:stCondLst>
                              <p:cond delay="19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08" y="18966"/>
            <a:ext cx="12192000" cy="6858000"/>
          </a:xfrm>
          <a:prstGeom prst="rect">
            <a:avLst/>
          </a:prstGeom>
        </p:spPr>
      </p:pic>
      <p:sp>
        <p:nvSpPr>
          <p:cNvPr id="12" name="TextBox 2"/>
          <p:cNvSpPr txBox="1"/>
          <p:nvPr/>
        </p:nvSpPr>
        <p:spPr>
          <a:xfrm>
            <a:off x="3688504" y="1283731"/>
            <a:ext cx="5262980" cy="769441"/>
          </a:xfrm>
          <a:prstGeom prst="rect">
            <a:avLst/>
          </a:prstGeom>
          <a:noFill/>
        </p:spPr>
        <p:txBody>
          <a:bodyPr vert="horz" wrap="none" rtlCol="0">
            <a:spAutoFit/>
          </a:bodyPr>
          <a:lstStyle>
            <a:defPPr>
              <a:defRPr lang="zh-CN"/>
            </a:defPPr>
            <a:lvl1pPr algn="ctr">
              <a:defRPr sz="16600" b="1">
                <a:ln>
                  <a:gradFill>
                    <a:gsLst>
                      <a:gs pos="0">
                        <a:schemeClr val="accent1">
                          <a:lumMod val="5000"/>
                          <a:lumOff val="95000"/>
                          <a:alpha val="0"/>
                        </a:schemeClr>
                      </a:gs>
                      <a:gs pos="56000">
                        <a:schemeClr val="bg1"/>
                      </a:gs>
                      <a:gs pos="100000">
                        <a:schemeClr val="bg1">
                          <a:alpha val="0"/>
                        </a:schemeClr>
                      </a:gs>
                    </a:gsLst>
                    <a:lin ang="7200000" scaled="0"/>
                  </a:gradFill>
                </a:ln>
                <a:solidFill>
                  <a:srgbClr val="A5C846"/>
                </a:solidFill>
                <a:effectLst>
                  <a:outerShdw blurRad="38100" dist="38100" dir="2700000" algn="tl">
                    <a:srgbClr val="000000">
                      <a:alpha val="43137"/>
                    </a:srgbClr>
                  </a:outerShdw>
                </a:effectLst>
                <a:latin typeface="Agency FB" panose="020B0503020202020204" pitchFamily="34" charset="0"/>
              </a:defRPr>
            </a:lvl1pPr>
            <a:lvl2pPr>
              <a:defRPr/>
            </a:lvl2pPr>
            <a:lvl3pPr>
              <a:defRPr/>
            </a:lvl3pPr>
            <a:lvl4pPr>
              <a:defRPr/>
            </a:lvl4pPr>
            <a:lvl5pPr>
              <a:defRPr/>
            </a:lvl5pPr>
            <a:lvl6pPr>
              <a:defRPr/>
            </a:lvl6pPr>
            <a:lvl7pPr>
              <a:defRPr/>
            </a:lvl7pPr>
            <a:lvl8pPr>
              <a:defRPr/>
            </a:lvl8pPr>
            <a:lvl9pPr>
              <a:defRPr/>
            </a:lvl9pPr>
          </a:lstStyle>
          <a:p>
            <a:r>
              <a:rPr lang="zh-CN" altLang="en-US" sz="4400" dirty="0">
                <a:solidFill>
                  <a:srgbClr val="9E1E1E"/>
                </a:solidFill>
                <a:cs typeface="+mn-ea"/>
                <a:sym typeface="+mn-lt"/>
              </a:rPr>
              <a:t>比特币底层数据结构</a:t>
            </a:r>
          </a:p>
        </p:txBody>
      </p:sp>
      <p:cxnSp>
        <p:nvCxnSpPr>
          <p:cNvPr id="19" name="直接连接符 18"/>
          <p:cNvCxnSpPr/>
          <p:nvPr/>
        </p:nvCxnSpPr>
        <p:spPr>
          <a:xfrm>
            <a:off x="2831637" y="2329838"/>
            <a:ext cx="6528725" cy="0"/>
          </a:xfrm>
          <a:prstGeom prst="line">
            <a:avLst/>
          </a:prstGeom>
          <a:ln w="25400">
            <a:solidFill>
              <a:srgbClr val="3975A9"/>
            </a:solidFill>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673BB29B-5399-4F6B-AEFF-2EFF426003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7079" y="2053172"/>
            <a:ext cx="7916075" cy="5040313"/>
          </a:xfrm>
          <a:prstGeom prst="rect">
            <a:avLst/>
          </a:prstGeom>
        </p:spPr>
      </p:pic>
    </p:spTree>
    <p:extLst>
      <p:ext uri="{BB962C8B-B14F-4D97-AF65-F5344CB8AC3E}">
        <p14:creationId xmlns:p14="http://schemas.microsoft.com/office/powerpoint/2010/main" val="3099364355"/>
      </p:ext>
    </p:extLst>
  </p:cSld>
  <p:clrMapOvr>
    <a:masterClrMapping/>
  </p:clrMapOvr>
  <mc:AlternateContent xmlns:mc="http://schemas.openxmlformats.org/markup-compatibility/2006" xmlns:p14="http://schemas.microsoft.com/office/powerpoint/2010/main">
    <mc:Choice Requires="p14">
      <p:transition spd="slow" p14:dur="1500" advClick="0" advTm="13313">
        <p:random/>
      </p:transition>
    </mc:Choice>
    <mc:Fallback xmlns="">
      <p:transition spd="slow" advClick="0" advTm="13313">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56" presetClass="entr" presetSubtype="0" fill="hold" grpId="0" nodeType="after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 by="(-#ppt_w*2)" calcmode="lin" valueType="num">
                                      <p:cBhvr rctx="PPT">
                                        <p:cTn id="12" dur="500" autoRev="1" fill="hold">
                                          <p:stCondLst>
                                            <p:cond delay="0"/>
                                          </p:stCondLst>
                                        </p:cTn>
                                        <p:tgtEl>
                                          <p:spTgt spid="12"/>
                                        </p:tgtEl>
                                        <p:attrNameLst>
                                          <p:attrName>ppt_w</p:attrName>
                                        </p:attrNameLst>
                                      </p:cBhvr>
                                    </p:anim>
                                    <p:anim by="(#ppt_w*0.50)" calcmode="lin" valueType="num">
                                      <p:cBhvr>
                                        <p:cTn id="13" dur="500" decel="50000" autoRev="1" fill="hold">
                                          <p:stCondLst>
                                            <p:cond delay="0"/>
                                          </p:stCondLst>
                                        </p:cTn>
                                        <p:tgtEl>
                                          <p:spTgt spid="12"/>
                                        </p:tgtEl>
                                        <p:attrNameLst>
                                          <p:attrName>ppt_x</p:attrName>
                                        </p:attrNameLst>
                                      </p:cBhvr>
                                    </p:anim>
                                    <p:anim from="(-#ppt_h/2)" to="(#ppt_y)" calcmode="lin" valueType="num">
                                      <p:cBhvr>
                                        <p:cTn id="14" dur="1000" fill="hold">
                                          <p:stCondLst>
                                            <p:cond delay="0"/>
                                          </p:stCondLst>
                                        </p:cTn>
                                        <p:tgtEl>
                                          <p:spTgt spid="12"/>
                                        </p:tgtEl>
                                        <p:attrNameLst>
                                          <p:attrName>ppt_y</p:attrName>
                                        </p:attrNameLst>
                                      </p:cBhvr>
                                    </p:anim>
                                    <p:animRot by="21600000">
                                      <p:cBhvr>
                                        <p:cTn id="15" dur="1000" fill="hold">
                                          <p:stCondLst>
                                            <p:cond delay="0"/>
                                          </p:stCondLst>
                                        </p:cTn>
                                        <p:tgtEl>
                                          <p:spTgt spid="12"/>
                                        </p:tgtEl>
                                        <p:attrNameLst>
                                          <p:attrName>r</p:attrName>
                                        </p:attrNameLst>
                                      </p:cBhvr>
                                    </p:animRot>
                                  </p:childTnLst>
                                </p:cTn>
                              </p:par>
                            </p:childTnLst>
                          </p:cTn>
                        </p:par>
                        <p:par>
                          <p:cTn id="16" fill="hold">
                            <p:stCondLst>
                              <p:cond delay="23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l="1624" r="61340" b="73776"/>
          <a:stretch>
            <a:fillRect/>
          </a:stretch>
        </p:blipFill>
        <p:spPr>
          <a:xfrm>
            <a:off x="256096" y="0"/>
            <a:ext cx="4515439" cy="1598629"/>
          </a:xfrm>
          <a:prstGeom prst="rect">
            <a:avLst/>
          </a:prstGeom>
        </p:spPr>
      </p:pic>
      <p:pic>
        <p:nvPicPr>
          <p:cNvPr id="4" name="图片 3"/>
          <p:cNvPicPr>
            <a:picLocks noChangeAspect="1"/>
          </p:cNvPicPr>
          <p:nvPr/>
        </p:nvPicPr>
        <p:blipFill rotWithShape="1">
          <a:blip r:embed="rId4" cstate="print">
            <a:extLst>
              <a:ext uri="{28A0092B-C50C-407E-A947-70E740481C1C}">
                <a14:useLocalDpi xmlns:a14="http://schemas.microsoft.com/office/drawing/2010/main" val="0"/>
              </a:ext>
            </a:extLst>
          </a:blip>
          <a:srcRect l="59768" r="3582" b="75322"/>
          <a:stretch>
            <a:fillRect/>
          </a:stretch>
        </p:blipFill>
        <p:spPr>
          <a:xfrm>
            <a:off x="7286918" y="0"/>
            <a:ext cx="4468305" cy="1504361"/>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t="64266" r="80516" b="2796"/>
          <a:stretch>
            <a:fillRect/>
          </a:stretch>
        </p:blipFill>
        <p:spPr>
          <a:xfrm>
            <a:off x="0" y="4298623"/>
            <a:ext cx="2375555" cy="2007910"/>
          </a:xfrm>
          <a:prstGeom prst="rect">
            <a:avLst/>
          </a:prstGeom>
        </p:spPr>
      </p:pic>
      <p:pic>
        <p:nvPicPr>
          <p:cNvPr id="6" name="图片 5"/>
          <p:cNvPicPr>
            <a:picLocks noChangeAspect="1"/>
          </p:cNvPicPr>
          <p:nvPr/>
        </p:nvPicPr>
        <p:blipFill rotWithShape="1">
          <a:blip r:embed="rId4" cstate="print">
            <a:extLst>
              <a:ext uri="{28A0092B-C50C-407E-A947-70E740481C1C}">
                <a14:useLocalDpi xmlns:a14="http://schemas.microsoft.com/office/drawing/2010/main" val="0"/>
              </a:ext>
            </a:extLst>
          </a:blip>
          <a:srcRect l="80103" t="62719" b="3569"/>
          <a:stretch>
            <a:fillRect/>
          </a:stretch>
        </p:blipFill>
        <p:spPr>
          <a:xfrm>
            <a:off x="9766168" y="4204355"/>
            <a:ext cx="2425831" cy="2055044"/>
          </a:xfrm>
          <a:prstGeom prst="rect">
            <a:avLst/>
          </a:prstGeom>
        </p:spPr>
      </p:pic>
      <p:pic>
        <p:nvPicPr>
          <p:cNvPr id="10" name="图片 9"/>
          <p:cNvPicPr>
            <a:picLocks noChangeAspect="1"/>
          </p:cNvPicPr>
          <p:nvPr/>
        </p:nvPicPr>
        <p:blipFill rotWithShape="1">
          <a:blip r:embed="rId5" cstate="print">
            <a:extLst>
              <a:ext uri="{28A0092B-C50C-407E-A947-70E740481C1C}">
                <a14:useLocalDpi xmlns:a14="http://schemas.microsoft.com/office/drawing/2010/main" val="0"/>
              </a:ext>
            </a:extLst>
          </a:blip>
          <a:srcRect t="10915" r="86005" b="17023"/>
          <a:stretch>
            <a:fillRect/>
          </a:stretch>
        </p:blipFill>
        <p:spPr>
          <a:xfrm>
            <a:off x="0" y="1046375"/>
            <a:ext cx="1706252" cy="4392892"/>
          </a:xfrm>
          <a:prstGeom prst="rect">
            <a:avLst/>
          </a:prstGeom>
        </p:spPr>
      </p:pic>
      <p:pic>
        <p:nvPicPr>
          <p:cNvPr id="11" name="图片 10"/>
          <p:cNvPicPr>
            <a:picLocks noChangeAspect="1"/>
          </p:cNvPicPr>
          <p:nvPr/>
        </p:nvPicPr>
        <p:blipFill rotWithShape="1">
          <a:blip r:embed="rId5" cstate="print">
            <a:extLst>
              <a:ext uri="{28A0092B-C50C-407E-A947-70E740481C1C}">
                <a14:useLocalDpi xmlns:a14="http://schemas.microsoft.com/office/drawing/2010/main" val="0"/>
              </a:ext>
            </a:extLst>
          </a:blip>
          <a:srcRect l="85052" t="13080" b="18106"/>
          <a:stretch>
            <a:fillRect/>
          </a:stretch>
        </p:blipFill>
        <p:spPr>
          <a:xfrm>
            <a:off x="10369484" y="1178351"/>
            <a:ext cx="1822515" cy="4194928"/>
          </a:xfrm>
          <a:prstGeom prst="rect">
            <a:avLst/>
          </a:prstGeom>
        </p:spPr>
      </p:pic>
      <p:sp>
        <p:nvSpPr>
          <p:cNvPr id="12" name="文本框 11">
            <a:extLst>
              <a:ext uri="{FF2B5EF4-FFF2-40B4-BE49-F238E27FC236}">
                <a16:creationId xmlns:a16="http://schemas.microsoft.com/office/drawing/2014/main" id="{DD084662-4F1E-41A6-8B91-C4D65B2FC143}"/>
              </a:ext>
            </a:extLst>
          </p:cNvPr>
          <p:cNvSpPr txBox="1"/>
          <p:nvPr/>
        </p:nvSpPr>
        <p:spPr>
          <a:xfrm>
            <a:off x="3695343" y="1007903"/>
            <a:ext cx="4801314" cy="707886"/>
          </a:xfrm>
          <a:prstGeom prst="rect">
            <a:avLst/>
          </a:prstGeom>
          <a:noFill/>
        </p:spPr>
        <p:txBody>
          <a:bodyPr wrap="none" rtlCol="0">
            <a:spAutoFit/>
          </a:bodyPr>
          <a:lstStyle/>
          <a:p>
            <a:r>
              <a:rPr lang="zh-CN" altLang="en-US" sz="4000"/>
              <a:t>比特币底层运行原理</a:t>
            </a:r>
            <a:endParaRPr lang="zh-CN" altLang="en-US" sz="4000" dirty="0"/>
          </a:p>
        </p:txBody>
      </p:sp>
      <p:pic>
        <p:nvPicPr>
          <p:cNvPr id="14" name="图片 13">
            <a:extLst>
              <a:ext uri="{FF2B5EF4-FFF2-40B4-BE49-F238E27FC236}">
                <a16:creationId xmlns:a16="http://schemas.microsoft.com/office/drawing/2014/main" id="{3D00ECC9-60BC-4D09-9ED7-20A08C38D6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31651" y="1550597"/>
            <a:ext cx="7916075" cy="5040313"/>
          </a:xfrm>
          <a:prstGeom prst="rect">
            <a:avLst/>
          </a:prstGeom>
        </p:spPr>
      </p:pic>
      <p:sp>
        <p:nvSpPr>
          <p:cNvPr id="13" name="文本框 12">
            <a:extLst>
              <a:ext uri="{FF2B5EF4-FFF2-40B4-BE49-F238E27FC236}">
                <a16:creationId xmlns:a16="http://schemas.microsoft.com/office/drawing/2014/main" id="{ADBDCE2C-E54F-4A4A-BECE-737908F13DC2}"/>
              </a:ext>
            </a:extLst>
          </p:cNvPr>
          <p:cNvSpPr txBox="1"/>
          <p:nvPr/>
        </p:nvSpPr>
        <p:spPr>
          <a:xfrm>
            <a:off x="3428215" y="2375120"/>
            <a:ext cx="1107996" cy="369332"/>
          </a:xfrm>
          <a:prstGeom prst="rect">
            <a:avLst/>
          </a:prstGeom>
          <a:noFill/>
        </p:spPr>
        <p:txBody>
          <a:bodyPr wrap="none" rtlCol="0">
            <a:spAutoFit/>
          </a:bodyPr>
          <a:lstStyle/>
          <a:p>
            <a:r>
              <a:rPr lang="zh-CN" altLang="en-US"/>
              <a:t>默克尔树</a:t>
            </a:r>
          </a:p>
        </p:txBody>
      </p:sp>
    </p:spTree>
    <p:extLst>
      <p:ext uri="{BB962C8B-B14F-4D97-AF65-F5344CB8AC3E}">
        <p14:creationId xmlns:p14="http://schemas.microsoft.com/office/powerpoint/2010/main" val="2511977064"/>
      </p:ext>
    </p:extLst>
  </p:cSld>
  <p:clrMapOvr>
    <a:masterClrMapping/>
  </p:clrMapOvr>
  <mc:AlternateContent xmlns:mc="http://schemas.openxmlformats.org/markup-compatibility/2006" xmlns:p14="http://schemas.microsoft.com/office/powerpoint/2010/main">
    <mc:Choice Requires="p14">
      <p:transition spd="slow" p14:dur="1500" advClick="0" advTm="10607">
        <p:random/>
      </p:transition>
    </mc:Choice>
    <mc:Fallback xmlns="">
      <p:transition spd="slow" advClick="0" advTm="10607">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par>
                                <p:cTn id="9" presetID="22" presetClass="entr" presetSubtype="1"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750"/>
                                        <p:tgtEl>
                                          <p:spTgt spid="3"/>
                                        </p:tgtEl>
                                      </p:cBhvr>
                                    </p:animEffect>
                                  </p:childTnLst>
                                </p:cTn>
                              </p:par>
                              <p:par>
                                <p:cTn id="12" presetID="22" presetClass="entr" presetSubtype="1"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up)">
                                      <p:cBhvr>
                                        <p:cTn id="14" dur="750"/>
                                        <p:tgtEl>
                                          <p:spTgt spid="4"/>
                                        </p:tgtEl>
                                      </p:cBhvr>
                                    </p:animEffect>
                                  </p:childTnLst>
                                </p:cTn>
                              </p:par>
                            </p:childTnLst>
                          </p:cTn>
                        </p:par>
                        <p:par>
                          <p:cTn id="15" fill="hold">
                            <p:stCondLst>
                              <p:cond delay="750"/>
                            </p:stCondLst>
                            <p:childTnLst>
                              <p:par>
                                <p:cTn id="16" presetID="22" presetClass="entr" presetSubtype="8"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750"/>
                                        <p:tgtEl>
                                          <p:spTgt spid="10"/>
                                        </p:tgtEl>
                                      </p:cBhvr>
                                    </p:animEffect>
                                  </p:childTnLst>
                                </p:cTn>
                              </p:par>
                              <p:par>
                                <p:cTn id="19" presetID="22" presetClass="entr" presetSubtype="2"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right)">
                                      <p:cBhvr>
                                        <p:cTn id="21" dur="750"/>
                                        <p:tgtEl>
                                          <p:spTgt spid="11"/>
                                        </p:tgtEl>
                                      </p:cBhvr>
                                    </p:animEffect>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750"/>
                                        <p:tgtEl>
                                          <p:spTgt spid="5"/>
                                        </p:tgtEl>
                                      </p:cBhvr>
                                    </p:animEffect>
                                    <p:anim calcmode="lin" valueType="num">
                                      <p:cBhvr>
                                        <p:cTn id="26" dur="750" fill="hold"/>
                                        <p:tgtEl>
                                          <p:spTgt spid="5"/>
                                        </p:tgtEl>
                                        <p:attrNameLst>
                                          <p:attrName>ppt_x</p:attrName>
                                        </p:attrNameLst>
                                      </p:cBhvr>
                                      <p:tavLst>
                                        <p:tav tm="0">
                                          <p:val>
                                            <p:strVal val="#ppt_x"/>
                                          </p:val>
                                        </p:tav>
                                        <p:tav tm="100000">
                                          <p:val>
                                            <p:strVal val="#ppt_x"/>
                                          </p:val>
                                        </p:tav>
                                      </p:tavLst>
                                    </p:anim>
                                    <p:anim calcmode="lin" valueType="num">
                                      <p:cBhvr>
                                        <p:cTn id="27" dur="750" fill="hold"/>
                                        <p:tgtEl>
                                          <p:spTgt spid="5"/>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25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750"/>
                                        <p:tgtEl>
                                          <p:spTgt spid="6"/>
                                        </p:tgtEl>
                                      </p:cBhvr>
                                    </p:animEffect>
                                    <p:anim calcmode="lin" valueType="num">
                                      <p:cBhvr>
                                        <p:cTn id="31" dur="750" fill="hold"/>
                                        <p:tgtEl>
                                          <p:spTgt spid="6"/>
                                        </p:tgtEl>
                                        <p:attrNameLst>
                                          <p:attrName>ppt_x</p:attrName>
                                        </p:attrNameLst>
                                      </p:cBhvr>
                                      <p:tavLst>
                                        <p:tav tm="0">
                                          <p:val>
                                            <p:strVal val="#ppt_x"/>
                                          </p:val>
                                        </p:tav>
                                        <p:tav tm="100000">
                                          <p:val>
                                            <p:strVal val="#ppt_x"/>
                                          </p:val>
                                        </p:tav>
                                      </p:tavLst>
                                    </p:anim>
                                    <p:anim calcmode="lin" valueType="num">
                                      <p:cBhvr>
                                        <p:cTn id="32" dur="7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08" y="18966"/>
            <a:ext cx="12192000" cy="6858000"/>
          </a:xfrm>
          <a:prstGeom prst="rect">
            <a:avLst/>
          </a:prstGeom>
        </p:spPr>
      </p:pic>
      <p:sp>
        <p:nvSpPr>
          <p:cNvPr id="12" name="TextBox 2"/>
          <p:cNvSpPr txBox="1"/>
          <p:nvPr/>
        </p:nvSpPr>
        <p:spPr>
          <a:xfrm>
            <a:off x="4875153" y="1432350"/>
            <a:ext cx="2441694" cy="769441"/>
          </a:xfrm>
          <a:prstGeom prst="rect">
            <a:avLst/>
          </a:prstGeom>
          <a:noFill/>
        </p:spPr>
        <p:txBody>
          <a:bodyPr vert="horz" wrap="none" rtlCol="0">
            <a:spAutoFit/>
          </a:bodyPr>
          <a:lstStyle>
            <a:defPPr>
              <a:defRPr lang="zh-CN"/>
            </a:defPPr>
            <a:lvl1pPr algn="ctr">
              <a:defRPr sz="16600" b="1">
                <a:ln>
                  <a:gradFill>
                    <a:gsLst>
                      <a:gs pos="0">
                        <a:schemeClr val="accent1">
                          <a:lumMod val="5000"/>
                          <a:lumOff val="95000"/>
                          <a:alpha val="0"/>
                        </a:schemeClr>
                      </a:gs>
                      <a:gs pos="56000">
                        <a:schemeClr val="bg1"/>
                      </a:gs>
                      <a:gs pos="100000">
                        <a:schemeClr val="bg1">
                          <a:alpha val="0"/>
                        </a:schemeClr>
                      </a:gs>
                    </a:gsLst>
                    <a:lin ang="7200000" scaled="0"/>
                  </a:gradFill>
                </a:ln>
                <a:solidFill>
                  <a:srgbClr val="A5C846"/>
                </a:solidFill>
                <a:effectLst>
                  <a:outerShdw blurRad="38100" dist="38100" dir="2700000" algn="tl">
                    <a:srgbClr val="000000">
                      <a:alpha val="43137"/>
                    </a:srgbClr>
                  </a:outerShdw>
                </a:effectLst>
                <a:latin typeface="Agency FB" panose="020B0503020202020204" pitchFamily="34" charset="0"/>
              </a:defRPr>
            </a:lvl1pPr>
            <a:lvl2pPr>
              <a:defRPr/>
            </a:lvl2pPr>
            <a:lvl3pPr>
              <a:defRPr/>
            </a:lvl3pPr>
            <a:lvl4pPr>
              <a:defRPr/>
            </a:lvl4pPr>
            <a:lvl5pPr>
              <a:defRPr/>
            </a:lvl5pPr>
            <a:lvl6pPr>
              <a:defRPr/>
            </a:lvl6pPr>
            <a:lvl7pPr>
              <a:defRPr/>
            </a:lvl7pPr>
            <a:lvl8pPr>
              <a:defRPr/>
            </a:lvl8pPr>
            <a:lvl9pPr>
              <a:defRPr/>
            </a:lvl9pPr>
          </a:lstStyle>
          <a:p>
            <a:r>
              <a:rPr lang="zh-CN" altLang="en-US" sz="4400" dirty="0">
                <a:solidFill>
                  <a:srgbClr val="9E1E1E"/>
                </a:solidFill>
                <a:cs typeface="+mn-ea"/>
                <a:sym typeface="+mn-lt"/>
              </a:rPr>
              <a:t>节点发现</a:t>
            </a:r>
          </a:p>
        </p:txBody>
      </p:sp>
      <p:cxnSp>
        <p:nvCxnSpPr>
          <p:cNvPr id="19" name="直接连接符 18"/>
          <p:cNvCxnSpPr/>
          <p:nvPr/>
        </p:nvCxnSpPr>
        <p:spPr>
          <a:xfrm>
            <a:off x="2831636" y="2638021"/>
            <a:ext cx="6528725" cy="0"/>
          </a:xfrm>
          <a:prstGeom prst="line">
            <a:avLst/>
          </a:prstGeom>
          <a:ln w="25400">
            <a:solidFill>
              <a:srgbClr val="3975A9"/>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76894800-6222-4C5B-B733-BEF6211762FD}"/>
              </a:ext>
            </a:extLst>
          </p:cNvPr>
          <p:cNvSpPr txBox="1"/>
          <p:nvPr/>
        </p:nvSpPr>
        <p:spPr>
          <a:xfrm>
            <a:off x="4875153" y="3078634"/>
            <a:ext cx="5301451" cy="2585323"/>
          </a:xfrm>
          <a:prstGeom prst="rect">
            <a:avLst/>
          </a:prstGeom>
          <a:noFill/>
        </p:spPr>
        <p:txBody>
          <a:bodyPr wrap="none" rtlCol="0">
            <a:spAutoFit/>
          </a:bodyPr>
          <a:lstStyle/>
          <a:p>
            <a:pPr marL="342900" indent="-342900">
              <a:buAutoNum type="arabicPeriod"/>
            </a:pPr>
            <a:r>
              <a:rPr lang="zh-CN" altLang="en-US" dirty="0"/>
              <a:t>鸡生蛋和蛋生鸡的问题</a:t>
            </a:r>
            <a:endParaRPr lang="en-US" altLang="zh-CN" dirty="0"/>
          </a:p>
          <a:p>
            <a:pPr marL="342900" indent="-342900">
              <a:buAutoNum type="arabicPeriod"/>
            </a:pPr>
            <a:r>
              <a:rPr lang="zh-CN" altLang="en-US" dirty="0"/>
              <a:t>比特币 </a:t>
            </a:r>
            <a:endParaRPr lang="en-US" altLang="zh-CN" dirty="0"/>
          </a:p>
          <a:p>
            <a:pPr marL="800100" lvl="1" indent="-342900">
              <a:buAutoNum type="arabicPeriod"/>
            </a:pPr>
            <a:r>
              <a:rPr lang="en-US" altLang="zh-CN" dirty="0" err="1"/>
              <a:t>Tcp</a:t>
            </a:r>
            <a:endParaRPr lang="en-US" altLang="zh-CN" dirty="0"/>
          </a:p>
          <a:p>
            <a:pPr marL="800100" lvl="1" indent="-342900">
              <a:buAutoNum type="arabicPeriod"/>
            </a:pPr>
            <a:r>
              <a:rPr lang="en-US" altLang="zh-CN" dirty="0" err="1"/>
              <a:t>Dns</a:t>
            </a:r>
            <a:r>
              <a:rPr lang="en-US" altLang="zh-CN" dirty="0"/>
              <a:t>-seed</a:t>
            </a:r>
          </a:p>
          <a:p>
            <a:pPr marL="800100" lvl="1" indent="-342900">
              <a:buAutoNum type="arabicPeriod"/>
            </a:pPr>
            <a:r>
              <a:rPr lang="zh-CN" altLang="en-US" dirty="0"/>
              <a:t>硬编码</a:t>
            </a:r>
            <a:endParaRPr lang="en-US" altLang="zh-CN" dirty="0"/>
          </a:p>
          <a:p>
            <a:pPr marL="342900" indent="-342900">
              <a:buAutoNum type="arabicPeriod"/>
            </a:pPr>
            <a:r>
              <a:rPr lang="zh-CN" altLang="en-US" dirty="0"/>
              <a:t>以太坊 </a:t>
            </a:r>
            <a:endParaRPr lang="en-US" altLang="zh-CN" dirty="0"/>
          </a:p>
          <a:p>
            <a:pPr marL="800100" lvl="1" indent="-342900">
              <a:buAutoNum type="arabicPeriod"/>
            </a:pPr>
            <a:r>
              <a:rPr lang="en-US" altLang="zh-CN" dirty="0" err="1"/>
              <a:t>udp</a:t>
            </a:r>
            <a:r>
              <a:rPr lang="en-US" altLang="zh-CN" dirty="0"/>
              <a:t> + </a:t>
            </a:r>
            <a:r>
              <a:rPr lang="en-US" altLang="zh-CN" dirty="0" err="1"/>
              <a:t>tcp</a:t>
            </a:r>
            <a:endParaRPr lang="en-US" altLang="zh-CN" dirty="0"/>
          </a:p>
          <a:p>
            <a:pPr marL="800100" lvl="1" indent="-342900">
              <a:buAutoNum type="arabicPeriod"/>
            </a:pPr>
            <a:r>
              <a:rPr lang="en-US" altLang="zh-CN" dirty="0" err="1"/>
              <a:t>Udp</a:t>
            </a:r>
            <a:r>
              <a:rPr lang="zh-CN" altLang="en-US" dirty="0"/>
              <a:t>使用</a:t>
            </a:r>
            <a:r>
              <a:rPr lang="en-US" altLang="zh-CN" dirty="0"/>
              <a:t>DHT</a:t>
            </a:r>
            <a:r>
              <a:rPr lang="zh-CN" altLang="en-US" dirty="0"/>
              <a:t>的实现</a:t>
            </a:r>
            <a:r>
              <a:rPr lang="en-US" altLang="zh-CN" dirty="0" err="1"/>
              <a:t>Kad</a:t>
            </a:r>
            <a:r>
              <a:rPr lang="zh-CN" altLang="en-US" dirty="0"/>
              <a:t>算法获取节点列表</a:t>
            </a:r>
            <a:endParaRPr lang="en-US" altLang="zh-CN" dirty="0"/>
          </a:p>
          <a:p>
            <a:pPr marL="800100" lvl="1" indent="-342900">
              <a:buAutoNum type="arabicPeriod"/>
            </a:pPr>
            <a:r>
              <a:rPr lang="en-US" altLang="zh-CN" dirty="0" err="1"/>
              <a:t>Tcp</a:t>
            </a:r>
            <a:r>
              <a:rPr lang="zh-CN" altLang="en-US" dirty="0"/>
              <a:t>交互数据</a:t>
            </a:r>
          </a:p>
        </p:txBody>
      </p:sp>
    </p:spTree>
    <p:extLst>
      <p:ext uri="{BB962C8B-B14F-4D97-AF65-F5344CB8AC3E}">
        <p14:creationId xmlns:p14="http://schemas.microsoft.com/office/powerpoint/2010/main" val="2239830304"/>
      </p:ext>
    </p:extLst>
  </p:cSld>
  <p:clrMapOvr>
    <a:masterClrMapping/>
  </p:clrMapOvr>
  <mc:AlternateContent xmlns:mc="http://schemas.openxmlformats.org/markup-compatibility/2006" xmlns:p14="http://schemas.microsoft.com/office/powerpoint/2010/main">
    <mc:Choice Requires="p14">
      <p:transition spd="slow" p14:dur="1500" advClick="0" advTm="13313">
        <p:random/>
      </p:transition>
    </mc:Choice>
    <mc:Fallback xmlns="">
      <p:transition spd="slow" advClick="0" advTm="13313">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56" presetClass="entr" presetSubtype="0" fill="hold" grpId="0" nodeType="after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 by="(-#ppt_w*2)" calcmode="lin" valueType="num">
                                      <p:cBhvr rctx="PPT">
                                        <p:cTn id="12" dur="500" autoRev="1" fill="hold">
                                          <p:stCondLst>
                                            <p:cond delay="0"/>
                                          </p:stCondLst>
                                        </p:cTn>
                                        <p:tgtEl>
                                          <p:spTgt spid="12"/>
                                        </p:tgtEl>
                                        <p:attrNameLst>
                                          <p:attrName>ppt_w</p:attrName>
                                        </p:attrNameLst>
                                      </p:cBhvr>
                                    </p:anim>
                                    <p:anim by="(#ppt_w*0.50)" calcmode="lin" valueType="num">
                                      <p:cBhvr>
                                        <p:cTn id="13" dur="500" decel="50000" autoRev="1" fill="hold">
                                          <p:stCondLst>
                                            <p:cond delay="0"/>
                                          </p:stCondLst>
                                        </p:cTn>
                                        <p:tgtEl>
                                          <p:spTgt spid="12"/>
                                        </p:tgtEl>
                                        <p:attrNameLst>
                                          <p:attrName>ppt_x</p:attrName>
                                        </p:attrNameLst>
                                      </p:cBhvr>
                                    </p:anim>
                                    <p:anim from="(-#ppt_h/2)" to="(#ppt_y)" calcmode="lin" valueType="num">
                                      <p:cBhvr>
                                        <p:cTn id="14" dur="1000" fill="hold">
                                          <p:stCondLst>
                                            <p:cond delay="0"/>
                                          </p:stCondLst>
                                        </p:cTn>
                                        <p:tgtEl>
                                          <p:spTgt spid="12"/>
                                        </p:tgtEl>
                                        <p:attrNameLst>
                                          <p:attrName>ppt_y</p:attrName>
                                        </p:attrNameLst>
                                      </p:cBhvr>
                                    </p:anim>
                                    <p:animRot by="21600000">
                                      <p:cBhvr>
                                        <p:cTn id="15" dur="1000" fill="hold">
                                          <p:stCondLst>
                                            <p:cond delay="0"/>
                                          </p:stCondLst>
                                        </p:cTn>
                                        <p:tgtEl>
                                          <p:spTgt spid="12"/>
                                        </p:tgtEl>
                                        <p:attrNameLst>
                                          <p:attrName>r</p:attrName>
                                        </p:attrNameLst>
                                      </p:cBhvr>
                                    </p:animRot>
                                  </p:childTnLst>
                                </p:cTn>
                              </p:par>
                            </p:childTnLst>
                          </p:cTn>
                        </p:par>
                        <p:par>
                          <p:cTn id="16" fill="hold">
                            <p:stCondLst>
                              <p:cond delay="18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08" y="18966"/>
            <a:ext cx="12192000" cy="6858000"/>
          </a:xfrm>
          <a:prstGeom prst="rect">
            <a:avLst/>
          </a:prstGeom>
        </p:spPr>
      </p:pic>
      <p:sp>
        <p:nvSpPr>
          <p:cNvPr id="12" name="TextBox 2"/>
          <p:cNvSpPr txBox="1"/>
          <p:nvPr/>
        </p:nvSpPr>
        <p:spPr>
          <a:xfrm>
            <a:off x="5157281" y="1432350"/>
            <a:ext cx="1877437" cy="769441"/>
          </a:xfrm>
          <a:prstGeom prst="rect">
            <a:avLst/>
          </a:prstGeom>
          <a:noFill/>
        </p:spPr>
        <p:txBody>
          <a:bodyPr vert="horz" wrap="none" rtlCol="0">
            <a:spAutoFit/>
          </a:bodyPr>
          <a:lstStyle>
            <a:defPPr>
              <a:defRPr lang="zh-CN"/>
            </a:defPPr>
            <a:lvl1pPr algn="ctr">
              <a:defRPr sz="16600" b="1">
                <a:ln>
                  <a:gradFill>
                    <a:gsLst>
                      <a:gs pos="0">
                        <a:schemeClr val="accent1">
                          <a:lumMod val="5000"/>
                          <a:lumOff val="95000"/>
                          <a:alpha val="0"/>
                        </a:schemeClr>
                      </a:gs>
                      <a:gs pos="56000">
                        <a:schemeClr val="bg1"/>
                      </a:gs>
                      <a:gs pos="100000">
                        <a:schemeClr val="bg1">
                          <a:alpha val="0"/>
                        </a:schemeClr>
                      </a:gs>
                    </a:gsLst>
                    <a:lin ang="7200000" scaled="0"/>
                  </a:gradFill>
                </a:ln>
                <a:solidFill>
                  <a:srgbClr val="A5C846"/>
                </a:solidFill>
                <a:effectLst>
                  <a:outerShdw blurRad="38100" dist="38100" dir="2700000" algn="tl">
                    <a:srgbClr val="000000">
                      <a:alpha val="43137"/>
                    </a:srgbClr>
                  </a:outerShdw>
                </a:effectLst>
                <a:latin typeface="Agency FB" panose="020B0503020202020204" pitchFamily="34" charset="0"/>
              </a:defRPr>
            </a:lvl1pPr>
            <a:lvl2pPr>
              <a:defRPr/>
            </a:lvl2pPr>
            <a:lvl3pPr>
              <a:defRPr/>
            </a:lvl3pPr>
            <a:lvl4pPr>
              <a:defRPr/>
            </a:lvl4pPr>
            <a:lvl5pPr>
              <a:defRPr/>
            </a:lvl5pPr>
            <a:lvl6pPr>
              <a:defRPr/>
            </a:lvl6pPr>
            <a:lvl7pPr>
              <a:defRPr/>
            </a:lvl7pPr>
            <a:lvl8pPr>
              <a:defRPr/>
            </a:lvl8pPr>
            <a:lvl9pPr>
              <a:defRPr/>
            </a:lvl9pPr>
          </a:lstStyle>
          <a:p>
            <a:r>
              <a:rPr lang="zh-CN" altLang="en-US" sz="4400" dirty="0">
                <a:solidFill>
                  <a:srgbClr val="9E1E1E"/>
                </a:solidFill>
                <a:cs typeface="+mn-ea"/>
                <a:sym typeface="+mn-lt"/>
              </a:rPr>
              <a:t>以太坊</a:t>
            </a:r>
          </a:p>
        </p:txBody>
      </p:sp>
      <p:cxnSp>
        <p:nvCxnSpPr>
          <p:cNvPr id="19" name="直接连接符 18"/>
          <p:cNvCxnSpPr/>
          <p:nvPr/>
        </p:nvCxnSpPr>
        <p:spPr>
          <a:xfrm>
            <a:off x="2831636" y="2638021"/>
            <a:ext cx="6528725" cy="0"/>
          </a:xfrm>
          <a:prstGeom prst="line">
            <a:avLst/>
          </a:prstGeom>
          <a:ln w="25400">
            <a:solidFill>
              <a:srgbClr val="3975A9"/>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E41D49FF-DD87-4610-8381-C223769B7C27}"/>
              </a:ext>
            </a:extLst>
          </p:cNvPr>
          <p:cNvSpPr/>
          <p:nvPr/>
        </p:nvSpPr>
        <p:spPr>
          <a:xfrm>
            <a:off x="1025033" y="3107019"/>
            <a:ext cx="10607168" cy="2308324"/>
          </a:xfrm>
          <a:prstGeom prst="rect">
            <a:avLst/>
          </a:prstGeom>
        </p:spPr>
        <p:txBody>
          <a:bodyPr wrap="square">
            <a:spAutoFit/>
          </a:bodyPr>
          <a:lstStyle/>
          <a:p>
            <a:r>
              <a:rPr lang="zh-CN" altLang="en-US" dirty="0"/>
              <a:t>以太坊（英语：</a:t>
            </a:r>
            <a:r>
              <a:rPr lang="en-US" altLang="zh-CN" dirty="0"/>
              <a:t>Ethereum</a:t>
            </a:r>
            <a:r>
              <a:rPr lang="zh-CN" altLang="en-US" dirty="0"/>
              <a:t>）是一个开源的有智能合约功能的公共区块链平台。通过其专用加密货币以太币（</a:t>
            </a:r>
            <a:r>
              <a:rPr lang="en-US" altLang="zh-CN" dirty="0"/>
              <a:t>Ether</a:t>
            </a:r>
            <a:r>
              <a:rPr lang="zh-CN" altLang="en-US" dirty="0"/>
              <a:t>，又称“以太币”）提供去中心化的虚拟机（称为“以太虚拟机”</a:t>
            </a:r>
            <a:r>
              <a:rPr lang="en-US" altLang="zh-CN" dirty="0"/>
              <a:t>Ethereum Virtual Machine</a:t>
            </a:r>
            <a:r>
              <a:rPr lang="zh-CN" altLang="en-US" dirty="0"/>
              <a:t>）来处理点对点合约。</a:t>
            </a:r>
          </a:p>
          <a:p>
            <a:endParaRPr lang="zh-CN" altLang="en-US" dirty="0"/>
          </a:p>
          <a:p>
            <a:r>
              <a:rPr lang="zh-CN" altLang="en-US" dirty="0"/>
              <a:t>以太坊的概念首次在</a:t>
            </a:r>
            <a:r>
              <a:rPr lang="en-US" altLang="zh-CN" dirty="0"/>
              <a:t>2013</a:t>
            </a:r>
            <a:r>
              <a:rPr lang="zh-CN" altLang="en-US" dirty="0"/>
              <a:t>至</a:t>
            </a:r>
            <a:r>
              <a:rPr lang="en-US" altLang="zh-CN" dirty="0"/>
              <a:t>2014</a:t>
            </a:r>
            <a:r>
              <a:rPr lang="zh-CN" altLang="en-US" dirty="0"/>
              <a:t>年间由程序员维塔利克</a:t>
            </a:r>
            <a:r>
              <a:rPr lang="en-US" altLang="zh-CN" dirty="0"/>
              <a:t>·</a:t>
            </a:r>
            <a:r>
              <a:rPr lang="zh-CN" altLang="en-US" dirty="0"/>
              <a:t>布特林受比特币启发后提出，大意为“下一代加密货币与去中心化应用平台”，在</a:t>
            </a:r>
            <a:r>
              <a:rPr lang="en-US" altLang="zh-CN" dirty="0"/>
              <a:t>2014</a:t>
            </a:r>
            <a:r>
              <a:rPr lang="zh-CN" altLang="en-US" dirty="0"/>
              <a:t>年透过</a:t>
            </a:r>
            <a:r>
              <a:rPr lang="en-US" altLang="zh-CN" dirty="0"/>
              <a:t>ICO</a:t>
            </a:r>
            <a:r>
              <a:rPr lang="zh-CN" altLang="en-US" dirty="0"/>
              <a:t>众筹得以开始发展。</a:t>
            </a:r>
          </a:p>
          <a:p>
            <a:endParaRPr lang="zh-CN" altLang="en-US" dirty="0"/>
          </a:p>
          <a:p>
            <a:r>
              <a:rPr lang="zh-CN" altLang="en-US" dirty="0"/>
              <a:t>当前，以太币是市值第二高的加密货币，以太坊亦被称为“第二代的区块链平台”，仅次于比特币。</a:t>
            </a:r>
          </a:p>
        </p:txBody>
      </p:sp>
    </p:spTree>
    <p:extLst>
      <p:ext uri="{BB962C8B-B14F-4D97-AF65-F5344CB8AC3E}">
        <p14:creationId xmlns:p14="http://schemas.microsoft.com/office/powerpoint/2010/main" val="1143384756"/>
      </p:ext>
    </p:extLst>
  </p:cSld>
  <p:clrMapOvr>
    <a:masterClrMapping/>
  </p:clrMapOvr>
  <mc:AlternateContent xmlns:mc="http://schemas.openxmlformats.org/markup-compatibility/2006" xmlns:p14="http://schemas.microsoft.com/office/powerpoint/2010/main">
    <mc:Choice Requires="p14">
      <p:transition spd="slow" p14:dur="1500" advClick="0" advTm="13313">
        <p:random/>
      </p:transition>
    </mc:Choice>
    <mc:Fallback xmlns="">
      <p:transition spd="slow" advClick="0" advTm="13313">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56" presetClass="entr" presetSubtype="0" fill="hold" grpId="0" nodeType="after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 by="(-#ppt_w*2)" calcmode="lin" valueType="num">
                                      <p:cBhvr rctx="PPT">
                                        <p:cTn id="12" dur="500" autoRev="1" fill="hold">
                                          <p:stCondLst>
                                            <p:cond delay="0"/>
                                          </p:stCondLst>
                                        </p:cTn>
                                        <p:tgtEl>
                                          <p:spTgt spid="12"/>
                                        </p:tgtEl>
                                        <p:attrNameLst>
                                          <p:attrName>ppt_w</p:attrName>
                                        </p:attrNameLst>
                                      </p:cBhvr>
                                    </p:anim>
                                    <p:anim by="(#ppt_w*0.50)" calcmode="lin" valueType="num">
                                      <p:cBhvr>
                                        <p:cTn id="13" dur="500" decel="50000" autoRev="1" fill="hold">
                                          <p:stCondLst>
                                            <p:cond delay="0"/>
                                          </p:stCondLst>
                                        </p:cTn>
                                        <p:tgtEl>
                                          <p:spTgt spid="12"/>
                                        </p:tgtEl>
                                        <p:attrNameLst>
                                          <p:attrName>ppt_x</p:attrName>
                                        </p:attrNameLst>
                                      </p:cBhvr>
                                    </p:anim>
                                    <p:anim from="(-#ppt_h/2)" to="(#ppt_y)" calcmode="lin" valueType="num">
                                      <p:cBhvr>
                                        <p:cTn id="14" dur="1000" fill="hold">
                                          <p:stCondLst>
                                            <p:cond delay="0"/>
                                          </p:stCondLst>
                                        </p:cTn>
                                        <p:tgtEl>
                                          <p:spTgt spid="12"/>
                                        </p:tgtEl>
                                        <p:attrNameLst>
                                          <p:attrName>ppt_y</p:attrName>
                                        </p:attrNameLst>
                                      </p:cBhvr>
                                    </p:anim>
                                    <p:animRot by="21600000">
                                      <p:cBhvr>
                                        <p:cTn id="15" dur="1000" fill="hold">
                                          <p:stCondLst>
                                            <p:cond delay="0"/>
                                          </p:stCondLst>
                                        </p:cTn>
                                        <p:tgtEl>
                                          <p:spTgt spid="12"/>
                                        </p:tgtEl>
                                        <p:attrNameLst>
                                          <p:attrName>r</p:attrName>
                                        </p:attrNameLst>
                                      </p:cBhvr>
                                    </p:animRot>
                                  </p:childTnLst>
                                </p:cTn>
                              </p:par>
                            </p:childTnLst>
                          </p:cTn>
                        </p:par>
                        <p:par>
                          <p:cTn id="16" fill="hold">
                            <p:stCondLst>
                              <p:cond delay="17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08" y="18966"/>
            <a:ext cx="12192000" cy="6858000"/>
          </a:xfrm>
          <a:prstGeom prst="rect">
            <a:avLst/>
          </a:prstGeom>
        </p:spPr>
      </p:pic>
      <p:sp>
        <p:nvSpPr>
          <p:cNvPr id="12" name="TextBox 2"/>
          <p:cNvSpPr txBox="1"/>
          <p:nvPr/>
        </p:nvSpPr>
        <p:spPr>
          <a:xfrm>
            <a:off x="3936559" y="455197"/>
            <a:ext cx="4134466" cy="769441"/>
          </a:xfrm>
          <a:prstGeom prst="rect">
            <a:avLst/>
          </a:prstGeom>
          <a:noFill/>
        </p:spPr>
        <p:txBody>
          <a:bodyPr vert="horz" wrap="none" rtlCol="0">
            <a:spAutoFit/>
          </a:bodyPr>
          <a:lstStyle>
            <a:defPPr>
              <a:defRPr lang="zh-CN"/>
            </a:defPPr>
            <a:lvl1pPr algn="ctr">
              <a:defRPr sz="16600" b="1">
                <a:ln>
                  <a:gradFill>
                    <a:gsLst>
                      <a:gs pos="0">
                        <a:schemeClr val="accent1">
                          <a:lumMod val="5000"/>
                          <a:lumOff val="95000"/>
                          <a:alpha val="0"/>
                        </a:schemeClr>
                      </a:gs>
                      <a:gs pos="56000">
                        <a:schemeClr val="bg1"/>
                      </a:gs>
                      <a:gs pos="100000">
                        <a:schemeClr val="bg1">
                          <a:alpha val="0"/>
                        </a:schemeClr>
                      </a:gs>
                    </a:gsLst>
                    <a:lin ang="7200000" scaled="0"/>
                  </a:gradFill>
                </a:ln>
                <a:solidFill>
                  <a:srgbClr val="A5C846"/>
                </a:solidFill>
                <a:effectLst>
                  <a:outerShdw blurRad="38100" dist="38100" dir="2700000" algn="tl">
                    <a:srgbClr val="000000">
                      <a:alpha val="43137"/>
                    </a:srgbClr>
                  </a:outerShdw>
                </a:effectLst>
                <a:latin typeface="Agency FB" panose="020B0503020202020204" pitchFamily="34" charset="0"/>
              </a:defRPr>
            </a:lvl1pPr>
            <a:lvl2pPr>
              <a:defRPr/>
            </a:lvl2pPr>
            <a:lvl3pPr>
              <a:defRPr/>
            </a:lvl3pPr>
            <a:lvl4pPr>
              <a:defRPr/>
            </a:lvl4pPr>
            <a:lvl5pPr>
              <a:defRPr/>
            </a:lvl5pPr>
            <a:lvl6pPr>
              <a:defRPr/>
            </a:lvl6pPr>
            <a:lvl7pPr>
              <a:defRPr/>
            </a:lvl7pPr>
            <a:lvl8pPr>
              <a:defRPr/>
            </a:lvl8pPr>
            <a:lvl9pPr>
              <a:defRPr/>
            </a:lvl9pPr>
          </a:lstStyle>
          <a:p>
            <a:r>
              <a:rPr lang="zh-CN" altLang="en-US" sz="4400" dirty="0">
                <a:solidFill>
                  <a:srgbClr val="9E1E1E"/>
                </a:solidFill>
                <a:cs typeface="+mn-ea"/>
                <a:sym typeface="+mn-lt"/>
              </a:rPr>
              <a:t>发展的四个阶段</a:t>
            </a:r>
          </a:p>
        </p:txBody>
      </p:sp>
      <p:cxnSp>
        <p:nvCxnSpPr>
          <p:cNvPr id="19" name="直接连接符 18"/>
          <p:cNvCxnSpPr/>
          <p:nvPr/>
        </p:nvCxnSpPr>
        <p:spPr>
          <a:xfrm>
            <a:off x="2739429" y="1400891"/>
            <a:ext cx="6528725" cy="0"/>
          </a:xfrm>
          <a:prstGeom prst="line">
            <a:avLst/>
          </a:prstGeom>
          <a:ln w="25400">
            <a:solidFill>
              <a:srgbClr val="3975A9"/>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E41D49FF-DD87-4610-8381-C223769B7C27}"/>
              </a:ext>
            </a:extLst>
          </p:cNvPr>
          <p:cNvSpPr/>
          <p:nvPr/>
        </p:nvSpPr>
        <p:spPr>
          <a:xfrm>
            <a:off x="1492624" y="1839016"/>
            <a:ext cx="9206752" cy="4247317"/>
          </a:xfrm>
          <a:prstGeom prst="rect">
            <a:avLst/>
          </a:prstGeom>
        </p:spPr>
        <p:txBody>
          <a:bodyPr wrap="square">
            <a:spAutoFit/>
          </a:bodyPr>
          <a:lstStyle/>
          <a:p>
            <a:r>
              <a:rPr lang="en-US" altLang="zh-CN" dirty="0"/>
              <a:t>Frontier</a:t>
            </a:r>
            <a:r>
              <a:rPr lang="zh-CN" altLang="en-US" dirty="0"/>
              <a:t>（前沿） </a:t>
            </a:r>
            <a:r>
              <a:rPr lang="en-US" altLang="zh-CN" dirty="0"/>
              <a:t>2015</a:t>
            </a:r>
            <a:r>
              <a:rPr lang="zh-CN" altLang="en-US" dirty="0"/>
              <a:t>年</a:t>
            </a:r>
            <a:r>
              <a:rPr lang="en-US" altLang="zh-CN" dirty="0"/>
              <a:t>7</a:t>
            </a:r>
            <a:r>
              <a:rPr lang="zh-CN" altLang="en-US" dirty="0"/>
              <a:t>月</a:t>
            </a:r>
            <a:endParaRPr lang="en-US" altLang="zh-CN" dirty="0"/>
          </a:p>
          <a:p>
            <a:r>
              <a:rPr lang="zh-CN" altLang="en-US" dirty="0"/>
              <a:t>以太坊的第一次版本发布，允许开发人员对以太坊进行挖矿，并基于以太坊进行</a:t>
            </a:r>
            <a:r>
              <a:rPr lang="en-US" altLang="zh-CN" dirty="0" err="1"/>
              <a:t>dAPP</a:t>
            </a:r>
            <a:r>
              <a:rPr lang="zh-CN" altLang="en-US" dirty="0"/>
              <a:t>与工具软件的开发。</a:t>
            </a:r>
            <a:endParaRPr lang="en-US" altLang="zh-CN" dirty="0"/>
          </a:p>
          <a:p>
            <a:endParaRPr lang="en-US" altLang="zh-CN" dirty="0"/>
          </a:p>
          <a:p>
            <a:r>
              <a:rPr lang="en-US" altLang="zh-CN" dirty="0"/>
              <a:t>Homestead</a:t>
            </a:r>
            <a:r>
              <a:rPr lang="zh-CN" altLang="en-US" dirty="0"/>
              <a:t>（家园）</a:t>
            </a:r>
            <a:r>
              <a:rPr lang="en-US" altLang="zh-CN" dirty="0"/>
              <a:t>2016</a:t>
            </a:r>
            <a:r>
              <a:rPr lang="zh-CN" altLang="en-US" dirty="0"/>
              <a:t>年</a:t>
            </a:r>
            <a:r>
              <a:rPr lang="en-US" altLang="zh-CN" dirty="0"/>
              <a:t>3</a:t>
            </a:r>
            <a:r>
              <a:rPr lang="zh-CN" altLang="en-US" dirty="0"/>
              <a:t>月</a:t>
            </a:r>
            <a:endParaRPr lang="en-US" altLang="zh-CN" dirty="0"/>
          </a:p>
          <a:p>
            <a:r>
              <a:rPr lang="zh-CN" altLang="en-US" dirty="0"/>
              <a:t>布了第一个生产环境版本，对许多协议进行了优化改进，为之后的升级奠定了基础，并且加快了交易速度。</a:t>
            </a:r>
            <a:endParaRPr lang="en-US" altLang="zh-CN" dirty="0"/>
          </a:p>
          <a:p>
            <a:endParaRPr lang="en-US" altLang="zh-CN" dirty="0"/>
          </a:p>
          <a:p>
            <a:r>
              <a:rPr lang="en-US" altLang="zh-CN" dirty="0"/>
              <a:t>Metropolis</a:t>
            </a:r>
            <a:r>
              <a:rPr lang="zh-CN" altLang="en-US" dirty="0"/>
              <a:t>（大都会）</a:t>
            </a:r>
            <a:r>
              <a:rPr lang="en-US" altLang="zh-CN" dirty="0"/>
              <a:t>2017</a:t>
            </a:r>
            <a:r>
              <a:rPr lang="zh-CN" altLang="en-US" dirty="0"/>
              <a:t>年</a:t>
            </a:r>
            <a:r>
              <a:rPr lang="en-US" altLang="zh-CN" dirty="0"/>
              <a:t>10</a:t>
            </a:r>
            <a:r>
              <a:rPr lang="zh-CN" altLang="en-US" dirty="0"/>
              <a:t>月</a:t>
            </a:r>
            <a:endParaRPr lang="en-US" altLang="zh-CN" dirty="0"/>
          </a:p>
          <a:p>
            <a:r>
              <a:rPr lang="zh-CN" altLang="en-US" dirty="0"/>
              <a:t>第三阶段分为两个版本，分别命名为拜占庭和君士坦丁堡，将会使得以太坊更轻量、更快速、更安全。</a:t>
            </a:r>
            <a:endParaRPr lang="en-US" altLang="zh-CN" dirty="0"/>
          </a:p>
          <a:p>
            <a:r>
              <a:rPr lang="en-US" altLang="zh-CN" dirty="0"/>
              <a:t>Serenity</a:t>
            </a:r>
            <a:r>
              <a:rPr lang="zh-CN" altLang="en-US" dirty="0"/>
              <a:t>（宁静）</a:t>
            </a:r>
            <a:endParaRPr lang="en-US" altLang="zh-CN" dirty="0"/>
          </a:p>
          <a:p>
            <a:r>
              <a:rPr lang="zh-CN" altLang="en-US" dirty="0"/>
              <a:t>这个版本将会使用期待已久的持有量证明（</a:t>
            </a:r>
            <a:r>
              <a:rPr lang="en-US" altLang="zh-CN" dirty="0" err="1"/>
              <a:t>PoS</a:t>
            </a:r>
            <a:r>
              <a:rPr lang="zh-CN" altLang="en-US" dirty="0"/>
              <a:t>），其中将会使用</a:t>
            </a:r>
            <a:r>
              <a:rPr lang="en-US" altLang="zh-CN" dirty="0"/>
              <a:t>Casper</a:t>
            </a:r>
            <a:r>
              <a:rPr lang="zh-CN" altLang="en-US" dirty="0"/>
              <a:t>共识算法。</a:t>
            </a:r>
            <a:endParaRPr lang="en-US" altLang="zh-CN" dirty="0"/>
          </a:p>
          <a:p>
            <a:r>
              <a:rPr lang="zh-CN" altLang="en-US" dirty="0"/>
              <a:t>阶段之间的转换需要通过硬分叉的方式实现。</a:t>
            </a:r>
            <a:endParaRPr lang="en-US" altLang="zh-CN" dirty="0"/>
          </a:p>
          <a:p>
            <a:r>
              <a:rPr lang="zh-CN" altLang="en-US" dirty="0"/>
              <a:t>前三个阶段是采用工作量证明（</a:t>
            </a:r>
            <a:r>
              <a:rPr lang="en-US" altLang="zh-CN" dirty="0"/>
              <a:t>POW</a:t>
            </a:r>
            <a:r>
              <a:rPr lang="zh-CN" altLang="en-US" dirty="0"/>
              <a:t>）体系，最后一个阶段采用权益证明（</a:t>
            </a:r>
            <a:r>
              <a:rPr lang="en-US" altLang="zh-CN" dirty="0"/>
              <a:t>POS</a:t>
            </a:r>
            <a:r>
              <a:rPr lang="zh-CN" altLang="en-US" dirty="0"/>
              <a:t>）体系。</a:t>
            </a:r>
          </a:p>
        </p:txBody>
      </p:sp>
    </p:spTree>
    <p:extLst>
      <p:ext uri="{BB962C8B-B14F-4D97-AF65-F5344CB8AC3E}">
        <p14:creationId xmlns:p14="http://schemas.microsoft.com/office/powerpoint/2010/main" val="4184829261"/>
      </p:ext>
    </p:extLst>
  </p:cSld>
  <p:clrMapOvr>
    <a:masterClrMapping/>
  </p:clrMapOvr>
  <mc:AlternateContent xmlns:mc="http://schemas.openxmlformats.org/markup-compatibility/2006" xmlns:p14="http://schemas.microsoft.com/office/powerpoint/2010/main">
    <mc:Choice Requires="p14">
      <p:transition spd="slow" p14:dur="1500" advClick="0" advTm="13313">
        <p:random/>
      </p:transition>
    </mc:Choice>
    <mc:Fallback xmlns="">
      <p:transition spd="slow" advClick="0" advTm="13313">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56" presetClass="entr" presetSubtype="0" fill="hold" grpId="0" nodeType="after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 by="(-#ppt_w*2)" calcmode="lin" valueType="num">
                                      <p:cBhvr rctx="PPT">
                                        <p:cTn id="12" dur="500" autoRev="1" fill="hold">
                                          <p:stCondLst>
                                            <p:cond delay="0"/>
                                          </p:stCondLst>
                                        </p:cTn>
                                        <p:tgtEl>
                                          <p:spTgt spid="12"/>
                                        </p:tgtEl>
                                        <p:attrNameLst>
                                          <p:attrName>ppt_w</p:attrName>
                                        </p:attrNameLst>
                                      </p:cBhvr>
                                    </p:anim>
                                    <p:anim by="(#ppt_w*0.50)" calcmode="lin" valueType="num">
                                      <p:cBhvr>
                                        <p:cTn id="13" dur="500" decel="50000" autoRev="1" fill="hold">
                                          <p:stCondLst>
                                            <p:cond delay="0"/>
                                          </p:stCondLst>
                                        </p:cTn>
                                        <p:tgtEl>
                                          <p:spTgt spid="12"/>
                                        </p:tgtEl>
                                        <p:attrNameLst>
                                          <p:attrName>ppt_x</p:attrName>
                                        </p:attrNameLst>
                                      </p:cBhvr>
                                    </p:anim>
                                    <p:anim from="(-#ppt_h/2)" to="(#ppt_y)" calcmode="lin" valueType="num">
                                      <p:cBhvr>
                                        <p:cTn id="14" dur="1000" fill="hold">
                                          <p:stCondLst>
                                            <p:cond delay="0"/>
                                          </p:stCondLst>
                                        </p:cTn>
                                        <p:tgtEl>
                                          <p:spTgt spid="12"/>
                                        </p:tgtEl>
                                        <p:attrNameLst>
                                          <p:attrName>ppt_y</p:attrName>
                                        </p:attrNameLst>
                                      </p:cBhvr>
                                    </p:anim>
                                    <p:animRot by="21600000">
                                      <p:cBhvr>
                                        <p:cTn id="15" dur="1000" fill="hold">
                                          <p:stCondLst>
                                            <p:cond delay="0"/>
                                          </p:stCondLst>
                                        </p:cTn>
                                        <p:tgtEl>
                                          <p:spTgt spid="12"/>
                                        </p:tgtEl>
                                        <p:attrNameLst>
                                          <p:attrName>r</p:attrName>
                                        </p:attrNameLst>
                                      </p:cBhvr>
                                    </p:animRot>
                                  </p:childTnLst>
                                </p:cTn>
                              </p:par>
                            </p:childTnLst>
                          </p:cTn>
                        </p:par>
                        <p:par>
                          <p:cTn id="16" fill="hold">
                            <p:stCondLst>
                              <p:cond delay="21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08" y="18966"/>
            <a:ext cx="12192000" cy="6858000"/>
          </a:xfrm>
          <a:prstGeom prst="rect">
            <a:avLst/>
          </a:prstGeom>
        </p:spPr>
      </p:pic>
      <p:sp>
        <p:nvSpPr>
          <p:cNvPr id="12" name="TextBox 2"/>
          <p:cNvSpPr txBox="1"/>
          <p:nvPr/>
        </p:nvSpPr>
        <p:spPr>
          <a:xfrm>
            <a:off x="2846517" y="455197"/>
            <a:ext cx="6314550" cy="769441"/>
          </a:xfrm>
          <a:prstGeom prst="rect">
            <a:avLst/>
          </a:prstGeom>
          <a:noFill/>
        </p:spPr>
        <p:txBody>
          <a:bodyPr vert="horz" wrap="none" rtlCol="0">
            <a:spAutoFit/>
          </a:bodyPr>
          <a:lstStyle>
            <a:defPPr>
              <a:defRPr lang="zh-CN"/>
            </a:defPPr>
            <a:lvl1pPr algn="ctr">
              <a:defRPr sz="16600" b="1">
                <a:ln>
                  <a:gradFill>
                    <a:gsLst>
                      <a:gs pos="0">
                        <a:schemeClr val="accent1">
                          <a:lumMod val="5000"/>
                          <a:lumOff val="95000"/>
                          <a:alpha val="0"/>
                        </a:schemeClr>
                      </a:gs>
                      <a:gs pos="56000">
                        <a:schemeClr val="bg1"/>
                      </a:gs>
                      <a:gs pos="100000">
                        <a:schemeClr val="bg1">
                          <a:alpha val="0"/>
                        </a:schemeClr>
                      </a:gs>
                    </a:gsLst>
                    <a:lin ang="7200000" scaled="0"/>
                  </a:gradFill>
                </a:ln>
                <a:solidFill>
                  <a:srgbClr val="A5C846"/>
                </a:solidFill>
                <a:effectLst>
                  <a:outerShdw blurRad="38100" dist="38100" dir="2700000" algn="tl">
                    <a:srgbClr val="000000">
                      <a:alpha val="43137"/>
                    </a:srgbClr>
                  </a:outerShdw>
                </a:effectLst>
                <a:latin typeface="Agency FB" panose="020B0503020202020204" pitchFamily="34" charset="0"/>
              </a:defRPr>
            </a:lvl1pPr>
            <a:lvl2pPr>
              <a:defRPr/>
            </a:lvl2pPr>
            <a:lvl3pPr>
              <a:defRPr/>
            </a:lvl3pPr>
            <a:lvl4pPr>
              <a:defRPr/>
            </a:lvl4pPr>
            <a:lvl5pPr>
              <a:defRPr/>
            </a:lvl5pPr>
            <a:lvl6pPr>
              <a:defRPr/>
            </a:lvl6pPr>
            <a:lvl7pPr>
              <a:defRPr/>
            </a:lvl7pPr>
            <a:lvl8pPr>
              <a:defRPr/>
            </a:lvl8pPr>
            <a:lvl9pPr>
              <a:defRPr/>
            </a:lvl9pPr>
          </a:lstStyle>
          <a:p>
            <a:r>
              <a:rPr lang="en-US" altLang="zh-CN" sz="4400" dirty="0">
                <a:solidFill>
                  <a:srgbClr val="9E1E1E"/>
                </a:solidFill>
                <a:cs typeface="+mn-ea"/>
                <a:sym typeface="+mn-lt"/>
              </a:rPr>
              <a:t>Frontier </a:t>
            </a:r>
            <a:r>
              <a:rPr lang="zh-CN" altLang="en-US" sz="4400" dirty="0">
                <a:solidFill>
                  <a:srgbClr val="9E1E1E"/>
                </a:solidFill>
                <a:cs typeface="+mn-ea"/>
                <a:sym typeface="+mn-lt"/>
              </a:rPr>
              <a:t>前沿（</a:t>
            </a:r>
            <a:r>
              <a:rPr lang="en-US" altLang="zh-CN" sz="4400" dirty="0">
                <a:solidFill>
                  <a:srgbClr val="9E1E1E"/>
                </a:solidFill>
                <a:cs typeface="+mn-ea"/>
                <a:sym typeface="+mn-lt"/>
              </a:rPr>
              <a:t>2015/7/30</a:t>
            </a:r>
            <a:r>
              <a:rPr lang="zh-CN" altLang="en-US" sz="4400" dirty="0">
                <a:solidFill>
                  <a:srgbClr val="9E1E1E"/>
                </a:solidFill>
                <a:cs typeface="+mn-ea"/>
                <a:sym typeface="+mn-lt"/>
              </a:rPr>
              <a:t>）</a:t>
            </a:r>
          </a:p>
        </p:txBody>
      </p:sp>
      <p:cxnSp>
        <p:nvCxnSpPr>
          <p:cNvPr id="19" name="直接连接符 18"/>
          <p:cNvCxnSpPr/>
          <p:nvPr/>
        </p:nvCxnSpPr>
        <p:spPr>
          <a:xfrm>
            <a:off x="2739429" y="1400891"/>
            <a:ext cx="6528725" cy="0"/>
          </a:xfrm>
          <a:prstGeom prst="line">
            <a:avLst/>
          </a:prstGeom>
          <a:ln w="25400">
            <a:solidFill>
              <a:srgbClr val="3975A9"/>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E41D49FF-DD87-4610-8381-C223769B7C27}"/>
              </a:ext>
            </a:extLst>
          </p:cNvPr>
          <p:cNvSpPr/>
          <p:nvPr/>
        </p:nvSpPr>
        <p:spPr>
          <a:xfrm>
            <a:off x="1492624" y="1839016"/>
            <a:ext cx="9206752" cy="1477328"/>
          </a:xfrm>
          <a:prstGeom prst="rect">
            <a:avLst/>
          </a:prstGeom>
        </p:spPr>
        <p:txBody>
          <a:bodyPr wrap="square">
            <a:spAutoFit/>
          </a:bodyPr>
          <a:lstStyle/>
          <a:p>
            <a:pPr fontAlgn="base" latinLnBrk="1"/>
            <a:r>
              <a:rPr lang="zh-CN" altLang="en-US" dirty="0"/>
              <a:t>原因：以太坊第一次版本的实验性发布</a:t>
            </a:r>
          </a:p>
          <a:p>
            <a:pPr fontAlgn="base" latinLnBrk="1"/>
            <a:r>
              <a:rPr lang="zh-CN" altLang="en-US" dirty="0"/>
              <a:t>目的：建立起一个真正有效的网络</a:t>
            </a:r>
          </a:p>
          <a:p>
            <a:pPr fontAlgn="base" latinLnBrk="1"/>
            <a:r>
              <a:rPr lang="zh-CN" altLang="en-US" dirty="0"/>
              <a:t>升级部分：</a:t>
            </a:r>
            <a:endParaRPr lang="en-US" altLang="zh-CN" dirty="0"/>
          </a:p>
          <a:p>
            <a:pPr fontAlgn="base" latinLnBrk="1"/>
            <a:r>
              <a:rPr lang="en-US" altLang="zh-CN" dirty="0"/>
              <a:t>1.</a:t>
            </a:r>
            <a:r>
              <a:rPr lang="zh-CN" altLang="en-US" dirty="0"/>
              <a:t>只有命令行界面 </a:t>
            </a:r>
            <a:endParaRPr lang="en-US" altLang="zh-CN" dirty="0"/>
          </a:p>
          <a:p>
            <a:pPr fontAlgn="base" latinLnBrk="1"/>
            <a:r>
              <a:rPr lang="en-US" altLang="zh-CN" dirty="0"/>
              <a:t>2.</a:t>
            </a:r>
            <a:r>
              <a:rPr lang="zh-CN" altLang="en-US" dirty="0"/>
              <a:t>开发人员可以进行挖矿、交易及 </a:t>
            </a:r>
            <a:r>
              <a:rPr lang="en-US" altLang="zh-CN" dirty="0"/>
              <a:t>DAPP </a:t>
            </a:r>
            <a:r>
              <a:rPr lang="zh-CN" altLang="en-US" dirty="0"/>
              <a:t>的开发测试</a:t>
            </a:r>
          </a:p>
        </p:txBody>
      </p:sp>
    </p:spTree>
    <p:extLst>
      <p:ext uri="{BB962C8B-B14F-4D97-AF65-F5344CB8AC3E}">
        <p14:creationId xmlns:p14="http://schemas.microsoft.com/office/powerpoint/2010/main" val="2148794684"/>
      </p:ext>
    </p:extLst>
  </p:cSld>
  <p:clrMapOvr>
    <a:masterClrMapping/>
  </p:clrMapOvr>
  <mc:AlternateContent xmlns:mc="http://schemas.openxmlformats.org/markup-compatibility/2006" xmlns:p14="http://schemas.microsoft.com/office/powerpoint/2010/main">
    <mc:Choice Requires="p14">
      <p:transition spd="slow" p14:dur="1500" advClick="0" advTm="13313">
        <p:random/>
      </p:transition>
    </mc:Choice>
    <mc:Fallback xmlns="">
      <p:transition spd="slow" advClick="0" advTm="13313">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56" presetClass="entr" presetSubtype="0" fill="hold" grpId="0" nodeType="after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 by="(-#ppt_w*2)" calcmode="lin" valueType="num">
                                      <p:cBhvr rctx="PPT">
                                        <p:cTn id="12" dur="500" autoRev="1" fill="hold">
                                          <p:stCondLst>
                                            <p:cond delay="0"/>
                                          </p:stCondLst>
                                        </p:cTn>
                                        <p:tgtEl>
                                          <p:spTgt spid="12"/>
                                        </p:tgtEl>
                                        <p:attrNameLst>
                                          <p:attrName>ppt_w</p:attrName>
                                        </p:attrNameLst>
                                      </p:cBhvr>
                                    </p:anim>
                                    <p:anim by="(#ppt_w*0.50)" calcmode="lin" valueType="num">
                                      <p:cBhvr>
                                        <p:cTn id="13" dur="500" decel="50000" autoRev="1" fill="hold">
                                          <p:stCondLst>
                                            <p:cond delay="0"/>
                                          </p:stCondLst>
                                        </p:cTn>
                                        <p:tgtEl>
                                          <p:spTgt spid="12"/>
                                        </p:tgtEl>
                                        <p:attrNameLst>
                                          <p:attrName>ppt_x</p:attrName>
                                        </p:attrNameLst>
                                      </p:cBhvr>
                                    </p:anim>
                                    <p:anim from="(-#ppt_h/2)" to="(#ppt_y)" calcmode="lin" valueType="num">
                                      <p:cBhvr>
                                        <p:cTn id="14" dur="1000" fill="hold">
                                          <p:stCondLst>
                                            <p:cond delay="0"/>
                                          </p:stCondLst>
                                        </p:cTn>
                                        <p:tgtEl>
                                          <p:spTgt spid="12"/>
                                        </p:tgtEl>
                                        <p:attrNameLst>
                                          <p:attrName>ppt_y</p:attrName>
                                        </p:attrNameLst>
                                      </p:cBhvr>
                                    </p:anim>
                                    <p:animRot by="21600000">
                                      <p:cBhvr>
                                        <p:cTn id="15" dur="1000" fill="hold">
                                          <p:stCondLst>
                                            <p:cond delay="0"/>
                                          </p:stCondLst>
                                        </p:cTn>
                                        <p:tgtEl>
                                          <p:spTgt spid="12"/>
                                        </p:tgtEl>
                                        <p:attrNameLst>
                                          <p:attrName>r</p:attrName>
                                        </p:attrNameLst>
                                      </p:cBhvr>
                                    </p:animRot>
                                  </p:childTnLst>
                                </p:cTn>
                              </p:par>
                            </p:childTnLst>
                          </p:cTn>
                        </p:par>
                        <p:par>
                          <p:cTn id="16" fill="hold">
                            <p:stCondLst>
                              <p:cond delay="35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08" y="18966"/>
            <a:ext cx="12192000" cy="6858000"/>
          </a:xfrm>
          <a:prstGeom prst="rect">
            <a:avLst/>
          </a:prstGeom>
        </p:spPr>
      </p:pic>
      <p:sp>
        <p:nvSpPr>
          <p:cNvPr id="12" name="TextBox 2"/>
          <p:cNvSpPr txBox="1"/>
          <p:nvPr/>
        </p:nvSpPr>
        <p:spPr>
          <a:xfrm>
            <a:off x="938944" y="455197"/>
            <a:ext cx="10129697" cy="769441"/>
          </a:xfrm>
          <a:prstGeom prst="rect">
            <a:avLst/>
          </a:prstGeom>
          <a:noFill/>
        </p:spPr>
        <p:txBody>
          <a:bodyPr vert="horz" wrap="none" rtlCol="0">
            <a:spAutoFit/>
          </a:bodyPr>
          <a:lstStyle>
            <a:defPPr>
              <a:defRPr lang="zh-CN"/>
            </a:defPPr>
            <a:lvl1pPr algn="ctr">
              <a:defRPr sz="16600" b="1">
                <a:ln>
                  <a:gradFill>
                    <a:gsLst>
                      <a:gs pos="0">
                        <a:schemeClr val="accent1">
                          <a:lumMod val="5000"/>
                          <a:lumOff val="95000"/>
                          <a:alpha val="0"/>
                        </a:schemeClr>
                      </a:gs>
                      <a:gs pos="56000">
                        <a:schemeClr val="bg1"/>
                      </a:gs>
                      <a:gs pos="100000">
                        <a:schemeClr val="bg1">
                          <a:alpha val="0"/>
                        </a:schemeClr>
                      </a:gs>
                    </a:gsLst>
                    <a:lin ang="7200000" scaled="0"/>
                  </a:gradFill>
                </a:ln>
                <a:solidFill>
                  <a:srgbClr val="A5C846"/>
                </a:solidFill>
                <a:effectLst>
                  <a:outerShdw blurRad="38100" dist="38100" dir="2700000" algn="tl">
                    <a:srgbClr val="000000">
                      <a:alpha val="43137"/>
                    </a:srgbClr>
                  </a:outerShdw>
                </a:effectLst>
                <a:latin typeface="Agency FB" panose="020B0503020202020204" pitchFamily="34" charset="0"/>
              </a:defRPr>
            </a:lvl1pPr>
            <a:lvl2pPr>
              <a:defRPr/>
            </a:lvl2pPr>
            <a:lvl3pPr>
              <a:defRPr/>
            </a:lvl3pPr>
            <a:lvl4pPr>
              <a:defRPr/>
            </a:lvl4pPr>
            <a:lvl5pPr>
              <a:defRPr/>
            </a:lvl5pPr>
            <a:lvl6pPr>
              <a:defRPr/>
            </a:lvl6pPr>
            <a:lvl7pPr>
              <a:defRPr/>
            </a:lvl7pPr>
            <a:lvl8pPr>
              <a:defRPr/>
            </a:lvl8pPr>
            <a:lvl9pPr>
              <a:defRPr/>
            </a:lvl9pPr>
          </a:lstStyle>
          <a:p>
            <a:r>
              <a:rPr lang="en-US" altLang="zh-CN" sz="4400" dirty="0">
                <a:solidFill>
                  <a:srgbClr val="9E1E1E"/>
                </a:solidFill>
                <a:cs typeface="+mn-ea"/>
                <a:sym typeface="+mn-lt"/>
              </a:rPr>
              <a:t>Homestead </a:t>
            </a:r>
            <a:r>
              <a:rPr lang="zh-CN" altLang="en-US" sz="4400" dirty="0">
                <a:solidFill>
                  <a:srgbClr val="9E1E1E"/>
                </a:solidFill>
                <a:cs typeface="+mn-ea"/>
                <a:sym typeface="+mn-lt"/>
              </a:rPr>
              <a:t>家园（</a:t>
            </a:r>
            <a:r>
              <a:rPr lang="en-US" altLang="zh-CN" sz="4400" dirty="0">
                <a:solidFill>
                  <a:srgbClr val="9E1E1E"/>
                </a:solidFill>
                <a:cs typeface="+mn-ea"/>
                <a:sym typeface="+mn-lt"/>
              </a:rPr>
              <a:t>2016/3/14 12:00</a:t>
            </a:r>
            <a:r>
              <a:rPr lang="zh-CN" altLang="en-US" sz="4400" dirty="0">
                <a:solidFill>
                  <a:srgbClr val="9E1E1E"/>
                </a:solidFill>
                <a:cs typeface="+mn-ea"/>
                <a:sym typeface="+mn-lt"/>
              </a:rPr>
              <a:t>分叉成功）</a:t>
            </a:r>
          </a:p>
        </p:txBody>
      </p:sp>
      <p:cxnSp>
        <p:nvCxnSpPr>
          <p:cNvPr id="19" name="直接连接符 18"/>
          <p:cNvCxnSpPr/>
          <p:nvPr/>
        </p:nvCxnSpPr>
        <p:spPr>
          <a:xfrm>
            <a:off x="2739429" y="1400891"/>
            <a:ext cx="6528725" cy="0"/>
          </a:xfrm>
          <a:prstGeom prst="line">
            <a:avLst/>
          </a:prstGeom>
          <a:ln w="25400">
            <a:solidFill>
              <a:srgbClr val="3975A9"/>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E41D49FF-DD87-4610-8381-C223769B7C27}"/>
              </a:ext>
            </a:extLst>
          </p:cNvPr>
          <p:cNvSpPr/>
          <p:nvPr/>
        </p:nvSpPr>
        <p:spPr>
          <a:xfrm>
            <a:off x="1492624" y="1839016"/>
            <a:ext cx="9206752" cy="3139321"/>
          </a:xfrm>
          <a:prstGeom prst="rect">
            <a:avLst/>
          </a:prstGeom>
        </p:spPr>
        <p:txBody>
          <a:bodyPr wrap="square">
            <a:spAutoFit/>
          </a:bodyPr>
          <a:lstStyle/>
          <a:p>
            <a:pPr fontAlgn="base" latinLnBrk="1"/>
            <a:r>
              <a:rPr lang="zh-CN" altLang="en-US" dirty="0"/>
              <a:t>原因：以太坊网络系统升级</a:t>
            </a:r>
          </a:p>
          <a:p>
            <a:pPr fontAlgn="base" latinLnBrk="1"/>
            <a:r>
              <a:rPr lang="zh-CN" altLang="en-US" dirty="0"/>
              <a:t>目的：第一个稳定版的网络</a:t>
            </a:r>
          </a:p>
          <a:p>
            <a:pPr fontAlgn="base" latinLnBrk="1"/>
            <a:r>
              <a:rPr lang="zh-CN" altLang="en-US" dirty="0"/>
              <a:t>升级部分：</a:t>
            </a:r>
            <a:endParaRPr lang="en-US" altLang="zh-CN" dirty="0"/>
          </a:p>
          <a:p>
            <a:pPr fontAlgn="base" latinLnBrk="1"/>
            <a:r>
              <a:rPr lang="en-US" altLang="zh-CN" dirty="0"/>
              <a:t>1.</a:t>
            </a:r>
            <a:r>
              <a:rPr lang="zh-CN" altLang="en-US" dirty="0"/>
              <a:t>块难度更改 </a:t>
            </a:r>
            <a:endParaRPr lang="en-US" altLang="zh-CN" dirty="0"/>
          </a:p>
          <a:p>
            <a:pPr fontAlgn="base" latinLnBrk="1"/>
            <a:r>
              <a:rPr lang="en-US" altLang="zh-CN" dirty="0"/>
              <a:t>2.</a:t>
            </a:r>
            <a:r>
              <a:rPr lang="zh-CN" altLang="en-US" dirty="0"/>
              <a:t>添加新操作码 </a:t>
            </a:r>
            <a:endParaRPr lang="en-US" altLang="zh-CN" dirty="0"/>
          </a:p>
          <a:p>
            <a:pPr fontAlgn="base" latinLnBrk="1"/>
            <a:r>
              <a:rPr lang="en-US" altLang="zh-CN" dirty="0"/>
              <a:t>3.</a:t>
            </a:r>
            <a:r>
              <a:rPr lang="zh-CN" altLang="en-US" dirty="0"/>
              <a:t>一些网络调整</a:t>
            </a:r>
            <a:endParaRPr lang="en-US" altLang="zh-CN" dirty="0"/>
          </a:p>
          <a:p>
            <a:pPr fontAlgn="base" latinLnBrk="1"/>
            <a:endParaRPr lang="en-US" altLang="zh-CN" dirty="0"/>
          </a:p>
          <a:p>
            <a:pPr fontAlgn="base" latinLnBrk="1"/>
            <a:r>
              <a:rPr lang="zh-CN" altLang="en-US" dirty="0"/>
              <a:t>在 </a:t>
            </a:r>
            <a:r>
              <a:rPr lang="en-US" altLang="zh-CN" dirty="0"/>
              <a:t>2015 </a:t>
            </a:r>
            <a:r>
              <a:rPr lang="zh-CN" altLang="en-US" dirty="0"/>
              <a:t>年 </a:t>
            </a:r>
            <a:r>
              <a:rPr lang="en-US" altLang="zh-CN" dirty="0"/>
              <a:t>7 </a:t>
            </a:r>
            <a:r>
              <a:rPr lang="zh-CN" altLang="en-US" dirty="0"/>
              <a:t>月 </a:t>
            </a:r>
            <a:r>
              <a:rPr lang="en-US" altLang="zh-CN" dirty="0"/>
              <a:t>Frontier </a:t>
            </a:r>
            <a:r>
              <a:rPr lang="zh-CN" altLang="en-US" dirty="0"/>
              <a:t>发布后，以太坊一开始并没有获得市场的即时回馈效应，但是自 </a:t>
            </a:r>
            <a:r>
              <a:rPr lang="en-US" altLang="zh-CN" dirty="0"/>
              <a:t>Frontier </a:t>
            </a:r>
            <a:r>
              <a:rPr lang="zh-CN" altLang="en-US" dirty="0"/>
              <a:t>版本发布后，直到</a:t>
            </a:r>
            <a:r>
              <a:rPr lang="en-US" altLang="zh-CN" dirty="0"/>
              <a:t>Homestead</a:t>
            </a:r>
            <a:r>
              <a:rPr lang="zh-CN" altLang="en-US" dirty="0"/>
              <a:t>发布前夕，以太坊的技术才开始逐渐被广泛认可。在</a:t>
            </a:r>
            <a:r>
              <a:rPr lang="en-US" altLang="zh-CN" dirty="0"/>
              <a:t>Homestead</a:t>
            </a:r>
            <a:r>
              <a:rPr lang="zh-CN" altLang="en-US" dirty="0"/>
              <a:t>硬分叉前，以太坊价格开始逐渐升高，在 </a:t>
            </a:r>
            <a:r>
              <a:rPr lang="en-US" altLang="zh-CN" dirty="0"/>
              <a:t>Homestead </a:t>
            </a:r>
            <a:r>
              <a:rPr lang="zh-CN" altLang="en-US" dirty="0"/>
              <a:t>技术升级完成后，价格稍有回落，这属于市场正常的涨跌现象。</a:t>
            </a:r>
          </a:p>
        </p:txBody>
      </p:sp>
    </p:spTree>
    <p:extLst>
      <p:ext uri="{BB962C8B-B14F-4D97-AF65-F5344CB8AC3E}">
        <p14:creationId xmlns:p14="http://schemas.microsoft.com/office/powerpoint/2010/main" val="4260309529"/>
      </p:ext>
    </p:extLst>
  </p:cSld>
  <p:clrMapOvr>
    <a:masterClrMapping/>
  </p:clrMapOvr>
  <mc:AlternateContent xmlns:mc="http://schemas.openxmlformats.org/markup-compatibility/2006" xmlns:p14="http://schemas.microsoft.com/office/powerpoint/2010/main">
    <mc:Choice Requires="p14">
      <p:transition spd="slow" p14:dur="1500" advClick="0" advTm="13313">
        <p:random/>
      </p:transition>
    </mc:Choice>
    <mc:Fallback xmlns="">
      <p:transition spd="slow" advClick="0" advTm="13313">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56" presetClass="entr" presetSubtype="0" fill="hold" grpId="0" nodeType="after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 by="(-#ppt_w*2)" calcmode="lin" valueType="num">
                                      <p:cBhvr rctx="PPT">
                                        <p:cTn id="12" dur="500" autoRev="1" fill="hold">
                                          <p:stCondLst>
                                            <p:cond delay="0"/>
                                          </p:stCondLst>
                                        </p:cTn>
                                        <p:tgtEl>
                                          <p:spTgt spid="12"/>
                                        </p:tgtEl>
                                        <p:attrNameLst>
                                          <p:attrName>ppt_w</p:attrName>
                                        </p:attrNameLst>
                                      </p:cBhvr>
                                    </p:anim>
                                    <p:anim by="(#ppt_w*0.50)" calcmode="lin" valueType="num">
                                      <p:cBhvr>
                                        <p:cTn id="13" dur="500" decel="50000" autoRev="1" fill="hold">
                                          <p:stCondLst>
                                            <p:cond delay="0"/>
                                          </p:stCondLst>
                                        </p:cTn>
                                        <p:tgtEl>
                                          <p:spTgt spid="12"/>
                                        </p:tgtEl>
                                        <p:attrNameLst>
                                          <p:attrName>ppt_x</p:attrName>
                                        </p:attrNameLst>
                                      </p:cBhvr>
                                    </p:anim>
                                    <p:anim from="(-#ppt_h/2)" to="(#ppt_y)" calcmode="lin" valueType="num">
                                      <p:cBhvr>
                                        <p:cTn id="14" dur="1000" fill="hold">
                                          <p:stCondLst>
                                            <p:cond delay="0"/>
                                          </p:stCondLst>
                                        </p:cTn>
                                        <p:tgtEl>
                                          <p:spTgt spid="12"/>
                                        </p:tgtEl>
                                        <p:attrNameLst>
                                          <p:attrName>ppt_y</p:attrName>
                                        </p:attrNameLst>
                                      </p:cBhvr>
                                    </p:anim>
                                    <p:animRot by="21600000">
                                      <p:cBhvr>
                                        <p:cTn id="15" dur="1000" fill="hold">
                                          <p:stCondLst>
                                            <p:cond delay="0"/>
                                          </p:stCondLst>
                                        </p:cTn>
                                        <p:tgtEl>
                                          <p:spTgt spid="12"/>
                                        </p:tgtEl>
                                        <p:attrNameLst>
                                          <p:attrName>r</p:attrName>
                                        </p:attrNameLst>
                                      </p:cBhvr>
                                    </p:animRot>
                                  </p:childTnLst>
                                </p:cTn>
                              </p:par>
                            </p:childTnLst>
                          </p:cTn>
                        </p:par>
                        <p:par>
                          <p:cTn id="16" fill="hold">
                            <p:stCondLst>
                              <p:cond delay="45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08" y="18966"/>
            <a:ext cx="12192000" cy="6858000"/>
          </a:xfrm>
          <a:prstGeom prst="rect">
            <a:avLst/>
          </a:prstGeom>
        </p:spPr>
      </p:pic>
      <p:sp>
        <p:nvSpPr>
          <p:cNvPr id="12" name="TextBox 2"/>
          <p:cNvSpPr txBox="1"/>
          <p:nvPr/>
        </p:nvSpPr>
        <p:spPr>
          <a:xfrm>
            <a:off x="834750" y="455197"/>
            <a:ext cx="10338086" cy="769441"/>
          </a:xfrm>
          <a:prstGeom prst="rect">
            <a:avLst/>
          </a:prstGeom>
          <a:noFill/>
        </p:spPr>
        <p:txBody>
          <a:bodyPr vert="horz" wrap="none" rtlCol="0">
            <a:spAutoFit/>
          </a:bodyPr>
          <a:lstStyle>
            <a:defPPr>
              <a:defRPr lang="zh-CN"/>
            </a:defPPr>
            <a:lvl1pPr algn="ctr">
              <a:defRPr sz="16600" b="1">
                <a:ln>
                  <a:gradFill>
                    <a:gsLst>
                      <a:gs pos="0">
                        <a:schemeClr val="accent1">
                          <a:lumMod val="5000"/>
                          <a:lumOff val="95000"/>
                          <a:alpha val="0"/>
                        </a:schemeClr>
                      </a:gs>
                      <a:gs pos="56000">
                        <a:schemeClr val="bg1"/>
                      </a:gs>
                      <a:gs pos="100000">
                        <a:schemeClr val="bg1">
                          <a:alpha val="0"/>
                        </a:schemeClr>
                      </a:gs>
                    </a:gsLst>
                    <a:lin ang="7200000" scaled="0"/>
                  </a:gradFill>
                </a:ln>
                <a:solidFill>
                  <a:srgbClr val="A5C846"/>
                </a:solidFill>
                <a:effectLst>
                  <a:outerShdw blurRad="38100" dist="38100" dir="2700000" algn="tl">
                    <a:srgbClr val="000000">
                      <a:alpha val="43137"/>
                    </a:srgbClr>
                  </a:outerShdw>
                </a:effectLst>
                <a:latin typeface="Agency FB" panose="020B0503020202020204" pitchFamily="34" charset="0"/>
              </a:defRPr>
            </a:lvl1pPr>
            <a:lvl2pPr>
              <a:defRPr/>
            </a:lvl2pPr>
            <a:lvl3pPr>
              <a:defRPr/>
            </a:lvl3pPr>
            <a:lvl4pPr>
              <a:defRPr/>
            </a:lvl4pPr>
            <a:lvl5pPr>
              <a:defRPr/>
            </a:lvl5pPr>
            <a:lvl6pPr>
              <a:defRPr/>
            </a:lvl6pPr>
            <a:lvl7pPr>
              <a:defRPr/>
            </a:lvl7pPr>
            <a:lvl8pPr>
              <a:defRPr/>
            </a:lvl8pPr>
            <a:lvl9pPr>
              <a:defRPr/>
            </a:lvl9pPr>
          </a:lstStyle>
          <a:p>
            <a:r>
              <a:rPr lang="en-US" altLang="zh-CN" sz="4400" dirty="0">
                <a:solidFill>
                  <a:srgbClr val="9E1E1E"/>
                </a:solidFill>
                <a:cs typeface="+mn-ea"/>
                <a:sym typeface="+mn-lt"/>
              </a:rPr>
              <a:t>The DAO Hard Fork</a:t>
            </a:r>
            <a:r>
              <a:rPr lang="zh-CN" altLang="en-US" sz="4400" dirty="0">
                <a:solidFill>
                  <a:srgbClr val="9E1E1E"/>
                </a:solidFill>
                <a:cs typeface="+mn-ea"/>
                <a:sym typeface="+mn-lt"/>
              </a:rPr>
              <a:t>（</a:t>
            </a:r>
            <a:r>
              <a:rPr lang="en-US" altLang="zh-CN" sz="4400" dirty="0">
                <a:solidFill>
                  <a:srgbClr val="9E1E1E"/>
                </a:solidFill>
                <a:cs typeface="+mn-ea"/>
                <a:sym typeface="+mn-lt"/>
              </a:rPr>
              <a:t>2016/7/20 11:37</a:t>
            </a:r>
            <a:r>
              <a:rPr lang="zh-CN" altLang="en-US" sz="4400" dirty="0">
                <a:solidFill>
                  <a:srgbClr val="9E1E1E"/>
                </a:solidFill>
                <a:cs typeface="+mn-ea"/>
                <a:sym typeface="+mn-lt"/>
              </a:rPr>
              <a:t>分叉完成）</a:t>
            </a:r>
          </a:p>
        </p:txBody>
      </p:sp>
      <p:cxnSp>
        <p:nvCxnSpPr>
          <p:cNvPr id="19" name="直接连接符 18"/>
          <p:cNvCxnSpPr/>
          <p:nvPr/>
        </p:nvCxnSpPr>
        <p:spPr>
          <a:xfrm>
            <a:off x="2739429" y="1400891"/>
            <a:ext cx="6528725" cy="0"/>
          </a:xfrm>
          <a:prstGeom prst="line">
            <a:avLst/>
          </a:prstGeom>
          <a:ln w="25400">
            <a:solidFill>
              <a:srgbClr val="3975A9"/>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E41D49FF-DD87-4610-8381-C223769B7C27}"/>
              </a:ext>
            </a:extLst>
          </p:cNvPr>
          <p:cNvSpPr/>
          <p:nvPr/>
        </p:nvSpPr>
        <p:spPr>
          <a:xfrm>
            <a:off x="1492624" y="1839016"/>
            <a:ext cx="9206752" cy="1754326"/>
          </a:xfrm>
          <a:prstGeom prst="rect">
            <a:avLst/>
          </a:prstGeom>
        </p:spPr>
        <p:txBody>
          <a:bodyPr wrap="square">
            <a:spAutoFit/>
          </a:bodyPr>
          <a:lstStyle/>
          <a:p>
            <a:pPr fontAlgn="base" latinLnBrk="1"/>
            <a:r>
              <a:rPr lang="zh-CN" altLang="en-US" dirty="0"/>
              <a:t>原因：黑客攻击 </a:t>
            </a:r>
            <a:r>
              <a:rPr lang="en-US" altLang="zh-CN" dirty="0"/>
              <a:t>The DAO </a:t>
            </a:r>
            <a:r>
              <a:rPr lang="zh-CN" altLang="en-US" dirty="0"/>
              <a:t>合约漏洞转移以太币</a:t>
            </a:r>
          </a:p>
          <a:p>
            <a:pPr fontAlgn="base" latinLnBrk="1"/>
            <a:r>
              <a:rPr lang="zh-CN" altLang="en-US" dirty="0"/>
              <a:t>目的：夺回被盗资金</a:t>
            </a:r>
          </a:p>
          <a:p>
            <a:pPr fontAlgn="base" latinLnBrk="1"/>
            <a:r>
              <a:rPr lang="zh-CN" altLang="en-US" dirty="0"/>
              <a:t>升级部分：</a:t>
            </a:r>
            <a:endParaRPr lang="en-US" altLang="zh-CN" dirty="0"/>
          </a:p>
          <a:p>
            <a:pPr fontAlgn="base" latinLnBrk="1"/>
            <a:r>
              <a:rPr lang="en-US" altLang="zh-CN" dirty="0"/>
              <a:t>1.</a:t>
            </a:r>
            <a:r>
              <a:rPr lang="zh-CN" altLang="en-US" dirty="0"/>
              <a:t>修改代码，数据回滚到被盗之前的区块高度 </a:t>
            </a:r>
            <a:endParaRPr lang="en-US" altLang="zh-CN" dirty="0"/>
          </a:p>
          <a:p>
            <a:pPr fontAlgn="base" latinLnBrk="1"/>
            <a:r>
              <a:rPr lang="en-US" altLang="zh-CN" dirty="0"/>
              <a:t>2.</a:t>
            </a:r>
            <a:r>
              <a:rPr lang="zh-CN" altLang="en-US" dirty="0"/>
              <a:t>分叉出一条全新的主链，不接受改变的矿工则继续在原有链上挖矿，形成</a:t>
            </a:r>
            <a:r>
              <a:rPr lang="en-US" altLang="zh-CN" dirty="0"/>
              <a:t>ETH\ETC </a:t>
            </a:r>
            <a:r>
              <a:rPr lang="zh-CN" altLang="en-US" dirty="0"/>
              <a:t>两条链</a:t>
            </a:r>
          </a:p>
        </p:txBody>
      </p:sp>
    </p:spTree>
    <p:extLst>
      <p:ext uri="{BB962C8B-B14F-4D97-AF65-F5344CB8AC3E}">
        <p14:creationId xmlns:p14="http://schemas.microsoft.com/office/powerpoint/2010/main" val="1325171142"/>
      </p:ext>
    </p:extLst>
  </p:cSld>
  <p:clrMapOvr>
    <a:masterClrMapping/>
  </p:clrMapOvr>
  <mc:AlternateContent xmlns:mc="http://schemas.openxmlformats.org/markup-compatibility/2006" xmlns:p14="http://schemas.microsoft.com/office/powerpoint/2010/main">
    <mc:Choice Requires="p14">
      <p:transition spd="slow" p14:dur="1500" advClick="0" advTm="13313">
        <p:random/>
      </p:transition>
    </mc:Choice>
    <mc:Fallback xmlns="">
      <p:transition spd="slow" advClick="0" advTm="13313">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56" presetClass="entr" presetSubtype="0" fill="hold" grpId="0" nodeType="after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 by="(-#ppt_w*2)" calcmode="lin" valueType="num">
                                      <p:cBhvr rctx="PPT">
                                        <p:cTn id="12" dur="500" autoRev="1" fill="hold">
                                          <p:stCondLst>
                                            <p:cond delay="0"/>
                                          </p:stCondLst>
                                        </p:cTn>
                                        <p:tgtEl>
                                          <p:spTgt spid="12"/>
                                        </p:tgtEl>
                                        <p:attrNameLst>
                                          <p:attrName>ppt_w</p:attrName>
                                        </p:attrNameLst>
                                      </p:cBhvr>
                                    </p:anim>
                                    <p:anim by="(#ppt_w*0.50)" calcmode="lin" valueType="num">
                                      <p:cBhvr>
                                        <p:cTn id="13" dur="500" decel="50000" autoRev="1" fill="hold">
                                          <p:stCondLst>
                                            <p:cond delay="0"/>
                                          </p:stCondLst>
                                        </p:cTn>
                                        <p:tgtEl>
                                          <p:spTgt spid="12"/>
                                        </p:tgtEl>
                                        <p:attrNameLst>
                                          <p:attrName>ppt_x</p:attrName>
                                        </p:attrNameLst>
                                      </p:cBhvr>
                                    </p:anim>
                                    <p:anim from="(-#ppt_h/2)" to="(#ppt_y)" calcmode="lin" valueType="num">
                                      <p:cBhvr>
                                        <p:cTn id="14" dur="1000" fill="hold">
                                          <p:stCondLst>
                                            <p:cond delay="0"/>
                                          </p:stCondLst>
                                        </p:cTn>
                                        <p:tgtEl>
                                          <p:spTgt spid="12"/>
                                        </p:tgtEl>
                                        <p:attrNameLst>
                                          <p:attrName>ppt_y</p:attrName>
                                        </p:attrNameLst>
                                      </p:cBhvr>
                                    </p:anim>
                                    <p:animRot by="21600000">
                                      <p:cBhvr>
                                        <p:cTn id="15" dur="1000" fill="hold">
                                          <p:stCondLst>
                                            <p:cond delay="0"/>
                                          </p:stCondLst>
                                        </p:cTn>
                                        <p:tgtEl>
                                          <p:spTgt spid="12"/>
                                        </p:tgtEl>
                                        <p:attrNameLst>
                                          <p:attrName>r</p:attrName>
                                        </p:attrNameLst>
                                      </p:cBhvr>
                                    </p:animRot>
                                  </p:childTnLst>
                                </p:cTn>
                              </p:par>
                            </p:childTnLst>
                          </p:cTn>
                        </p:par>
                        <p:par>
                          <p:cTn id="16" fill="hold">
                            <p:stCondLst>
                              <p:cond delay="48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08" y="18966"/>
            <a:ext cx="12192000" cy="6858000"/>
          </a:xfrm>
          <a:prstGeom prst="rect">
            <a:avLst/>
          </a:prstGeom>
        </p:spPr>
      </p:pic>
      <p:sp>
        <p:nvSpPr>
          <p:cNvPr id="12" name="TextBox 2"/>
          <p:cNvSpPr txBox="1"/>
          <p:nvPr/>
        </p:nvSpPr>
        <p:spPr>
          <a:xfrm>
            <a:off x="4702349" y="610256"/>
            <a:ext cx="3122971" cy="769441"/>
          </a:xfrm>
          <a:prstGeom prst="rect">
            <a:avLst/>
          </a:prstGeom>
          <a:noFill/>
        </p:spPr>
        <p:txBody>
          <a:bodyPr vert="horz" wrap="none" rtlCol="0">
            <a:spAutoFit/>
          </a:bodyPr>
          <a:lstStyle>
            <a:defPPr>
              <a:defRPr lang="zh-CN"/>
            </a:defPPr>
            <a:lvl1pPr algn="ctr">
              <a:defRPr sz="16600" b="1">
                <a:ln>
                  <a:gradFill>
                    <a:gsLst>
                      <a:gs pos="0">
                        <a:schemeClr val="accent1">
                          <a:lumMod val="5000"/>
                          <a:lumOff val="95000"/>
                          <a:alpha val="0"/>
                        </a:schemeClr>
                      </a:gs>
                      <a:gs pos="56000">
                        <a:schemeClr val="bg1"/>
                      </a:gs>
                      <a:gs pos="100000">
                        <a:schemeClr val="bg1">
                          <a:alpha val="0"/>
                        </a:schemeClr>
                      </a:gs>
                    </a:gsLst>
                    <a:lin ang="7200000" scaled="0"/>
                  </a:gradFill>
                </a:ln>
                <a:solidFill>
                  <a:srgbClr val="A5C846"/>
                </a:solidFill>
                <a:effectLst>
                  <a:outerShdw blurRad="38100" dist="38100" dir="2700000" algn="tl">
                    <a:srgbClr val="000000">
                      <a:alpha val="43137"/>
                    </a:srgbClr>
                  </a:outerShdw>
                </a:effectLst>
                <a:latin typeface="Agency FB" panose="020B0503020202020204" pitchFamily="34" charset="0"/>
              </a:defRPr>
            </a:lvl1pPr>
            <a:lvl2pPr>
              <a:defRPr/>
            </a:lvl2pPr>
            <a:lvl3pPr>
              <a:defRPr/>
            </a:lvl3pPr>
            <a:lvl4pPr>
              <a:defRPr/>
            </a:lvl4pPr>
            <a:lvl5pPr>
              <a:defRPr/>
            </a:lvl5pPr>
            <a:lvl6pPr>
              <a:defRPr/>
            </a:lvl6pPr>
            <a:lvl7pPr>
              <a:defRPr/>
            </a:lvl7pPr>
            <a:lvl8pPr>
              <a:defRPr/>
            </a:lvl8pPr>
            <a:lvl9pPr>
              <a:defRPr/>
            </a:lvl9pPr>
          </a:lstStyle>
          <a:p>
            <a:r>
              <a:rPr lang="zh-CN" altLang="en-US" sz="4400" dirty="0">
                <a:solidFill>
                  <a:srgbClr val="9E1E1E"/>
                </a:solidFill>
                <a:cs typeface="+mn-ea"/>
                <a:sym typeface="+mn-lt"/>
              </a:rPr>
              <a:t>比特币 总量</a:t>
            </a:r>
          </a:p>
        </p:txBody>
      </p:sp>
      <p:cxnSp>
        <p:nvCxnSpPr>
          <p:cNvPr id="19" name="直接连接符 18"/>
          <p:cNvCxnSpPr/>
          <p:nvPr/>
        </p:nvCxnSpPr>
        <p:spPr>
          <a:xfrm>
            <a:off x="2999471" y="1463499"/>
            <a:ext cx="6528725" cy="0"/>
          </a:xfrm>
          <a:prstGeom prst="line">
            <a:avLst/>
          </a:prstGeom>
          <a:ln w="25400">
            <a:solidFill>
              <a:srgbClr val="3975A9"/>
            </a:solidFill>
          </a:ln>
        </p:spPr>
        <p:style>
          <a:lnRef idx="1">
            <a:schemeClr val="accent1"/>
          </a:lnRef>
          <a:fillRef idx="0">
            <a:schemeClr val="accent1"/>
          </a:fillRef>
          <a:effectRef idx="0">
            <a:schemeClr val="accent1"/>
          </a:effectRef>
          <a:fontRef idx="minor">
            <a:schemeClr val="tx1"/>
          </a:fontRef>
        </p:style>
      </p:cxnSp>
      <p:graphicFrame>
        <p:nvGraphicFramePr>
          <p:cNvPr id="3" name="表格 3">
            <a:extLst>
              <a:ext uri="{FF2B5EF4-FFF2-40B4-BE49-F238E27FC236}">
                <a16:creationId xmlns:a16="http://schemas.microsoft.com/office/drawing/2014/main" id="{535FF421-342B-462E-ABB8-E6A8E0CD2235}"/>
              </a:ext>
            </a:extLst>
          </p:cNvPr>
          <p:cNvGraphicFramePr>
            <a:graphicFrameLocks noGrp="1"/>
          </p:cNvGraphicFramePr>
          <p:nvPr>
            <p:extLst>
              <p:ext uri="{D42A27DB-BD31-4B8C-83A1-F6EECF244321}">
                <p14:modId xmlns:p14="http://schemas.microsoft.com/office/powerpoint/2010/main" val="1259657191"/>
              </p:ext>
            </p:extLst>
          </p:nvPr>
        </p:nvGraphicFramePr>
        <p:xfrm>
          <a:off x="2336801" y="1610093"/>
          <a:ext cx="8127999" cy="2595880"/>
        </p:xfrm>
        <a:graphic>
          <a:graphicData uri="http://schemas.openxmlformats.org/drawingml/2006/table">
            <a:tbl>
              <a:tblPr firstRow="1" bandRow="1">
                <a:tableStyleId>{5C22544A-7EE6-4342-B048-85BDC9FD1C3A}</a:tableStyleId>
              </a:tblPr>
              <a:tblGrid>
                <a:gridCol w="2692399">
                  <a:extLst>
                    <a:ext uri="{9D8B030D-6E8A-4147-A177-3AD203B41FA5}">
                      <a16:colId xmlns:a16="http://schemas.microsoft.com/office/drawing/2014/main" val="523859492"/>
                    </a:ext>
                  </a:extLst>
                </a:gridCol>
                <a:gridCol w="2726267">
                  <a:extLst>
                    <a:ext uri="{9D8B030D-6E8A-4147-A177-3AD203B41FA5}">
                      <a16:colId xmlns:a16="http://schemas.microsoft.com/office/drawing/2014/main" val="2598336439"/>
                    </a:ext>
                  </a:extLst>
                </a:gridCol>
                <a:gridCol w="2709333">
                  <a:extLst>
                    <a:ext uri="{9D8B030D-6E8A-4147-A177-3AD203B41FA5}">
                      <a16:colId xmlns:a16="http://schemas.microsoft.com/office/drawing/2014/main" val="4204215043"/>
                    </a:ext>
                  </a:extLst>
                </a:gridCol>
              </a:tblGrid>
              <a:tr h="370840">
                <a:tc>
                  <a:txBody>
                    <a:bodyPr/>
                    <a:lstStyle/>
                    <a:p>
                      <a:r>
                        <a:rPr lang="zh-CN" altLang="en-US" dirty="0"/>
                        <a:t>时间</a:t>
                      </a:r>
                    </a:p>
                  </a:txBody>
                  <a:tcPr/>
                </a:tc>
                <a:tc>
                  <a:txBody>
                    <a:bodyPr/>
                    <a:lstStyle/>
                    <a:p>
                      <a:r>
                        <a:rPr lang="zh-CN" altLang="en-US" dirty="0"/>
                        <a:t>挖矿奖励</a:t>
                      </a:r>
                    </a:p>
                  </a:txBody>
                  <a:tcPr/>
                </a:tc>
                <a:tc>
                  <a:txBody>
                    <a:bodyPr/>
                    <a:lstStyle/>
                    <a:p>
                      <a:r>
                        <a:rPr lang="zh-CN" altLang="en-US" dirty="0"/>
                        <a:t>高度</a:t>
                      </a:r>
                    </a:p>
                  </a:txBody>
                  <a:tcPr/>
                </a:tc>
                <a:extLst>
                  <a:ext uri="{0D108BD9-81ED-4DB2-BD59-A6C34878D82A}">
                    <a16:rowId xmlns:a16="http://schemas.microsoft.com/office/drawing/2014/main" val="44242144"/>
                  </a:ext>
                </a:extLst>
              </a:tr>
              <a:tr h="370840">
                <a:tc>
                  <a:txBody>
                    <a:bodyPr/>
                    <a:lstStyle/>
                    <a:p>
                      <a:r>
                        <a:rPr lang="en-US" altLang="zh-CN" dirty="0"/>
                        <a:t>2009.1</a:t>
                      </a:r>
                      <a:endParaRPr lang="zh-CN" altLang="en-US" dirty="0"/>
                    </a:p>
                  </a:txBody>
                  <a:tcPr/>
                </a:tc>
                <a:tc>
                  <a:txBody>
                    <a:bodyPr/>
                    <a:lstStyle/>
                    <a:p>
                      <a:r>
                        <a:rPr lang="en-US" altLang="zh-CN" dirty="0"/>
                        <a:t>50</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1789352572"/>
                  </a:ext>
                </a:extLst>
              </a:tr>
              <a:tr h="370840">
                <a:tc>
                  <a:txBody>
                    <a:bodyPr/>
                    <a:lstStyle/>
                    <a:p>
                      <a:r>
                        <a:rPr lang="en-US" altLang="zh-CN" dirty="0"/>
                        <a:t>2012.11</a:t>
                      </a:r>
                      <a:endParaRPr lang="zh-CN" altLang="en-US" dirty="0"/>
                    </a:p>
                  </a:txBody>
                  <a:tcPr/>
                </a:tc>
                <a:tc>
                  <a:txBody>
                    <a:bodyPr/>
                    <a:lstStyle/>
                    <a:p>
                      <a:r>
                        <a:rPr lang="en-US" altLang="zh-CN" dirty="0"/>
                        <a:t>25</a:t>
                      </a:r>
                      <a:endParaRPr lang="zh-CN" altLang="en-US" dirty="0"/>
                    </a:p>
                  </a:txBody>
                  <a:tcPr/>
                </a:tc>
                <a:tc>
                  <a:txBody>
                    <a:bodyPr/>
                    <a:lstStyle/>
                    <a:p>
                      <a:r>
                        <a:rPr lang="en-US" altLang="zh-CN" dirty="0"/>
                        <a:t>210000</a:t>
                      </a:r>
                      <a:endParaRPr lang="zh-CN" altLang="en-US" dirty="0"/>
                    </a:p>
                  </a:txBody>
                  <a:tcPr/>
                </a:tc>
                <a:extLst>
                  <a:ext uri="{0D108BD9-81ED-4DB2-BD59-A6C34878D82A}">
                    <a16:rowId xmlns:a16="http://schemas.microsoft.com/office/drawing/2014/main" val="2070839601"/>
                  </a:ext>
                </a:extLst>
              </a:tr>
              <a:tr h="370840">
                <a:tc>
                  <a:txBody>
                    <a:bodyPr/>
                    <a:lstStyle/>
                    <a:p>
                      <a:r>
                        <a:rPr lang="en-US" altLang="zh-CN" dirty="0"/>
                        <a:t>2016.7</a:t>
                      </a:r>
                      <a:endParaRPr lang="zh-CN" altLang="en-US" dirty="0"/>
                    </a:p>
                  </a:txBody>
                  <a:tcPr/>
                </a:tc>
                <a:tc>
                  <a:txBody>
                    <a:bodyPr/>
                    <a:lstStyle/>
                    <a:p>
                      <a:r>
                        <a:rPr lang="en-US" altLang="zh-CN" dirty="0"/>
                        <a:t>12.5</a:t>
                      </a:r>
                      <a:endParaRPr lang="zh-CN" altLang="en-US" dirty="0"/>
                    </a:p>
                  </a:txBody>
                  <a:tcPr/>
                </a:tc>
                <a:tc>
                  <a:txBody>
                    <a:bodyPr/>
                    <a:lstStyle/>
                    <a:p>
                      <a:r>
                        <a:rPr lang="en-US" altLang="zh-CN" dirty="0"/>
                        <a:t>420000</a:t>
                      </a:r>
                      <a:endParaRPr lang="zh-CN" altLang="en-US" dirty="0"/>
                    </a:p>
                  </a:txBody>
                  <a:tcPr/>
                </a:tc>
                <a:extLst>
                  <a:ext uri="{0D108BD9-81ED-4DB2-BD59-A6C34878D82A}">
                    <a16:rowId xmlns:a16="http://schemas.microsoft.com/office/drawing/2014/main" val="1781198077"/>
                  </a:ext>
                </a:extLst>
              </a:tr>
              <a:tr h="370840">
                <a:tc>
                  <a:txBody>
                    <a:bodyPr/>
                    <a:lstStyle/>
                    <a:p>
                      <a:r>
                        <a:rPr lang="en-US" altLang="zh-CN" dirty="0"/>
                        <a:t>2020.5</a:t>
                      </a:r>
                      <a:endParaRPr lang="zh-CN" altLang="en-US" dirty="0"/>
                    </a:p>
                  </a:txBody>
                  <a:tcPr/>
                </a:tc>
                <a:tc>
                  <a:txBody>
                    <a:bodyPr/>
                    <a:lstStyle/>
                    <a:p>
                      <a:r>
                        <a:rPr lang="en-US" altLang="zh-CN" dirty="0"/>
                        <a:t>6.25</a:t>
                      </a:r>
                      <a:endParaRPr lang="zh-CN" altLang="en-US" dirty="0"/>
                    </a:p>
                  </a:txBody>
                  <a:tcPr/>
                </a:tc>
                <a:tc>
                  <a:txBody>
                    <a:bodyPr/>
                    <a:lstStyle/>
                    <a:p>
                      <a:r>
                        <a:rPr lang="en-US" altLang="zh-CN" dirty="0"/>
                        <a:t>630000</a:t>
                      </a:r>
                      <a:endParaRPr lang="zh-CN" altLang="en-US" dirty="0"/>
                    </a:p>
                  </a:txBody>
                  <a:tcPr/>
                </a:tc>
                <a:extLst>
                  <a:ext uri="{0D108BD9-81ED-4DB2-BD59-A6C34878D82A}">
                    <a16:rowId xmlns:a16="http://schemas.microsoft.com/office/drawing/2014/main" val="2371803094"/>
                  </a:ext>
                </a:extLst>
              </a:tr>
              <a:tr h="370840">
                <a:tc>
                  <a:txBody>
                    <a:bodyPr/>
                    <a:lstStyle/>
                    <a:p>
                      <a:r>
                        <a:rPr lang="en-US" altLang="zh-CN" dirty="0"/>
                        <a:t>2024</a:t>
                      </a:r>
                      <a:endParaRPr lang="zh-CN" altLang="en-US" dirty="0"/>
                    </a:p>
                  </a:txBody>
                  <a:tcPr/>
                </a:tc>
                <a:tc>
                  <a:txBody>
                    <a:bodyPr/>
                    <a:lstStyle/>
                    <a:p>
                      <a:r>
                        <a:rPr lang="en-US" altLang="zh-CN" dirty="0"/>
                        <a:t>3.125</a:t>
                      </a:r>
                      <a:endParaRPr lang="zh-CN" altLang="en-US" dirty="0"/>
                    </a:p>
                  </a:txBody>
                  <a:tcPr/>
                </a:tc>
                <a:tc>
                  <a:txBody>
                    <a:bodyPr/>
                    <a:lstStyle/>
                    <a:p>
                      <a:r>
                        <a:rPr lang="en-US" altLang="zh-CN" dirty="0"/>
                        <a:t>840000</a:t>
                      </a:r>
                      <a:endParaRPr lang="zh-CN" altLang="en-US" dirty="0"/>
                    </a:p>
                  </a:txBody>
                  <a:tcPr/>
                </a:tc>
                <a:extLst>
                  <a:ext uri="{0D108BD9-81ED-4DB2-BD59-A6C34878D82A}">
                    <a16:rowId xmlns:a16="http://schemas.microsoft.com/office/drawing/2014/main" val="4110859824"/>
                  </a:ext>
                </a:extLst>
              </a:tr>
              <a:tr h="370840">
                <a:tc>
                  <a:txBody>
                    <a:bodyPr/>
                    <a:lstStyle/>
                    <a:p>
                      <a:r>
                        <a:rPr lang="en-US" altLang="zh-CN" dirty="0"/>
                        <a:t>2028</a:t>
                      </a:r>
                      <a:endParaRPr lang="zh-CN" altLang="en-US" dirty="0"/>
                    </a:p>
                  </a:txBody>
                  <a:tcPr/>
                </a:tc>
                <a:tc>
                  <a:txBody>
                    <a:bodyPr/>
                    <a:lstStyle/>
                    <a:p>
                      <a:r>
                        <a:rPr lang="en-US" altLang="zh-CN" dirty="0"/>
                        <a:t>1.5625</a:t>
                      </a:r>
                      <a:endParaRPr lang="zh-CN" altLang="en-US" dirty="0"/>
                    </a:p>
                  </a:txBody>
                  <a:tcPr/>
                </a:tc>
                <a:tc>
                  <a:txBody>
                    <a:bodyPr/>
                    <a:lstStyle/>
                    <a:p>
                      <a:r>
                        <a:rPr lang="en-US" altLang="zh-CN" dirty="0"/>
                        <a:t>950000</a:t>
                      </a:r>
                      <a:endParaRPr lang="zh-CN" altLang="en-US" dirty="0"/>
                    </a:p>
                  </a:txBody>
                  <a:tcPr/>
                </a:tc>
                <a:extLst>
                  <a:ext uri="{0D108BD9-81ED-4DB2-BD59-A6C34878D82A}">
                    <a16:rowId xmlns:a16="http://schemas.microsoft.com/office/drawing/2014/main" val="3470140086"/>
                  </a:ext>
                </a:extLst>
              </a:tr>
            </a:tbl>
          </a:graphicData>
        </a:graphic>
      </p:graphicFrame>
      <p:sp>
        <p:nvSpPr>
          <p:cNvPr id="6" name="文本框 5">
            <a:extLst>
              <a:ext uri="{FF2B5EF4-FFF2-40B4-BE49-F238E27FC236}">
                <a16:creationId xmlns:a16="http://schemas.microsoft.com/office/drawing/2014/main" id="{1B0976C7-3518-476D-80E1-38C3A9C4CACB}"/>
              </a:ext>
            </a:extLst>
          </p:cNvPr>
          <p:cNvSpPr txBox="1"/>
          <p:nvPr/>
        </p:nvSpPr>
        <p:spPr>
          <a:xfrm>
            <a:off x="432752" y="6261463"/>
            <a:ext cx="11662167" cy="369332"/>
          </a:xfrm>
          <a:prstGeom prst="rect">
            <a:avLst/>
          </a:prstGeom>
          <a:noFill/>
        </p:spPr>
        <p:txBody>
          <a:bodyPr wrap="none" rtlCol="0">
            <a:spAutoFit/>
          </a:bodyPr>
          <a:lstStyle/>
          <a:p>
            <a:r>
              <a:rPr lang="en-US" altLang="zh-CN" dirty="0"/>
              <a:t>210000 </a:t>
            </a:r>
            <a:r>
              <a:rPr lang="zh-CN" altLang="en-US" dirty="0"/>
              <a:t>个区块其奖励减半。因为每开采一个区块时间为</a:t>
            </a:r>
            <a:r>
              <a:rPr lang="en-US" altLang="zh-CN" dirty="0"/>
              <a:t>10</a:t>
            </a:r>
            <a:r>
              <a:rPr lang="zh-CN" altLang="en-US" dirty="0"/>
              <a:t>分钟是被限制的，按这个速度算，奖励减半周期为四年</a:t>
            </a:r>
          </a:p>
        </p:txBody>
      </p:sp>
      <p:sp>
        <p:nvSpPr>
          <p:cNvPr id="7" name="矩形 6">
            <a:extLst>
              <a:ext uri="{FF2B5EF4-FFF2-40B4-BE49-F238E27FC236}">
                <a16:creationId xmlns:a16="http://schemas.microsoft.com/office/drawing/2014/main" id="{521EA05F-79CF-470E-89BB-1C93BDD3560D}"/>
              </a:ext>
            </a:extLst>
          </p:cNvPr>
          <p:cNvSpPr/>
          <p:nvPr/>
        </p:nvSpPr>
        <p:spPr>
          <a:xfrm>
            <a:off x="1358536" y="5071335"/>
            <a:ext cx="9187543" cy="646331"/>
          </a:xfrm>
          <a:prstGeom prst="rect">
            <a:avLst/>
          </a:prstGeom>
        </p:spPr>
        <p:txBody>
          <a:bodyPr wrap="square">
            <a:spAutoFit/>
          </a:bodyPr>
          <a:lstStyle/>
          <a:p>
            <a:r>
              <a:rPr lang="zh-CN" altLang="en-US" dirty="0">
                <a:solidFill>
                  <a:srgbClr val="333333"/>
                </a:solidFill>
                <a:latin typeface="arial" panose="020B0604020202020204" pitchFamily="34" charset="0"/>
              </a:rPr>
              <a:t>在第</a:t>
            </a:r>
            <a:r>
              <a:rPr lang="en-US" altLang="zh-CN" dirty="0">
                <a:solidFill>
                  <a:srgbClr val="333333"/>
                </a:solidFill>
                <a:latin typeface="arial" panose="020B0604020202020204" pitchFamily="34" charset="0"/>
              </a:rPr>
              <a:t>6720000</a:t>
            </a:r>
            <a:r>
              <a:rPr lang="zh-CN" altLang="en-US" dirty="0">
                <a:solidFill>
                  <a:srgbClr val="333333"/>
                </a:solidFill>
                <a:latin typeface="arial" panose="020B0604020202020204" pitchFamily="34" charset="0"/>
              </a:rPr>
              <a:t>个区块（大约在</a:t>
            </a:r>
            <a:r>
              <a:rPr lang="en-US" altLang="zh-CN" dirty="0">
                <a:solidFill>
                  <a:srgbClr val="333333"/>
                </a:solidFill>
                <a:latin typeface="arial" panose="020B0604020202020204" pitchFamily="34" charset="0"/>
              </a:rPr>
              <a:t>2137</a:t>
            </a:r>
            <a:r>
              <a:rPr lang="zh-CN" altLang="en-US" dirty="0">
                <a:solidFill>
                  <a:srgbClr val="333333"/>
                </a:solidFill>
                <a:latin typeface="arial" panose="020B0604020202020204" pitchFamily="34" charset="0"/>
              </a:rPr>
              <a:t>年）比特币的发行速率将递减在每区块</a:t>
            </a:r>
            <a:r>
              <a:rPr lang="en-US" altLang="zh-CN" dirty="0">
                <a:solidFill>
                  <a:srgbClr val="333333"/>
                </a:solidFill>
                <a:latin typeface="arial" panose="020B0604020202020204" pitchFamily="34" charset="0"/>
              </a:rPr>
              <a:t>1</a:t>
            </a:r>
            <a:r>
              <a:rPr lang="zh-CN" altLang="en-US" dirty="0">
                <a:solidFill>
                  <a:srgbClr val="333333"/>
                </a:solidFill>
                <a:latin typeface="arial" panose="020B0604020202020204" pitchFamily="34" charset="0"/>
              </a:rPr>
              <a:t>聪比特币，即每区块给予矿工的奖励只有</a:t>
            </a:r>
            <a:r>
              <a:rPr lang="en-US" altLang="zh-CN" dirty="0">
                <a:solidFill>
                  <a:srgbClr val="333333"/>
                </a:solidFill>
                <a:latin typeface="arial" panose="020B0604020202020204" pitchFamily="34" charset="0"/>
              </a:rPr>
              <a:t>1</a:t>
            </a:r>
            <a:r>
              <a:rPr lang="zh-CN" altLang="en-US" dirty="0">
                <a:solidFill>
                  <a:srgbClr val="333333"/>
                </a:solidFill>
                <a:latin typeface="arial" panose="020B0604020202020204" pitchFamily="34" charset="0"/>
              </a:rPr>
              <a:t>聪比特币</a:t>
            </a:r>
            <a:endParaRPr lang="zh-CN" altLang="en-US" dirty="0"/>
          </a:p>
        </p:txBody>
      </p:sp>
      <p:sp>
        <p:nvSpPr>
          <p:cNvPr id="8" name="矩形 7">
            <a:extLst>
              <a:ext uri="{FF2B5EF4-FFF2-40B4-BE49-F238E27FC236}">
                <a16:creationId xmlns:a16="http://schemas.microsoft.com/office/drawing/2014/main" id="{5BD12588-5CD5-4885-96FE-B6134C4A6FC5}"/>
              </a:ext>
            </a:extLst>
          </p:cNvPr>
          <p:cNvSpPr/>
          <p:nvPr/>
        </p:nvSpPr>
        <p:spPr>
          <a:xfrm>
            <a:off x="3353066" y="5797100"/>
            <a:ext cx="5301451" cy="369332"/>
          </a:xfrm>
          <a:prstGeom prst="rect">
            <a:avLst/>
          </a:prstGeom>
        </p:spPr>
        <p:txBody>
          <a:bodyPr wrap="none">
            <a:spAutoFit/>
          </a:bodyPr>
          <a:lstStyle/>
          <a:p>
            <a:r>
              <a:rPr lang="zh-CN" altLang="en-US" dirty="0">
                <a:solidFill>
                  <a:srgbClr val="333333"/>
                </a:solidFill>
                <a:latin typeface="arial" panose="020B0604020202020204" pitchFamily="34" charset="0"/>
              </a:rPr>
              <a:t>总共发行</a:t>
            </a:r>
            <a:r>
              <a:rPr lang="en-US" altLang="zh-CN" dirty="0">
                <a:solidFill>
                  <a:srgbClr val="333333"/>
                </a:solidFill>
                <a:latin typeface="arial" panose="020B0604020202020204" pitchFamily="34" charset="0"/>
              </a:rPr>
              <a:t>20999999.9769</a:t>
            </a:r>
            <a:r>
              <a:rPr lang="zh-CN" altLang="en-US" dirty="0">
                <a:solidFill>
                  <a:srgbClr val="333333"/>
                </a:solidFill>
                <a:latin typeface="arial" panose="020B0604020202020204" pitchFamily="34" charset="0"/>
              </a:rPr>
              <a:t>比特币，约为</a:t>
            </a:r>
            <a:r>
              <a:rPr lang="en-US" altLang="zh-CN" dirty="0">
                <a:solidFill>
                  <a:srgbClr val="333333"/>
                </a:solidFill>
                <a:latin typeface="arial" panose="020B0604020202020204" pitchFamily="34" charset="0"/>
              </a:rPr>
              <a:t>2100</a:t>
            </a:r>
            <a:r>
              <a:rPr lang="zh-CN" altLang="en-US" dirty="0">
                <a:solidFill>
                  <a:srgbClr val="333333"/>
                </a:solidFill>
                <a:latin typeface="arial" panose="020B0604020202020204" pitchFamily="34" charset="0"/>
              </a:rPr>
              <a:t>万枚。</a:t>
            </a:r>
            <a:endParaRPr lang="zh-CN" altLang="en-US" dirty="0"/>
          </a:p>
        </p:txBody>
      </p:sp>
    </p:spTree>
    <p:extLst>
      <p:ext uri="{BB962C8B-B14F-4D97-AF65-F5344CB8AC3E}">
        <p14:creationId xmlns:p14="http://schemas.microsoft.com/office/powerpoint/2010/main" val="301755653"/>
      </p:ext>
    </p:extLst>
  </p:cSld>
  <p:clrMapOvr>
    <a:masterClrMapping/>
  </p:clrMapOvr>
  <mc:AlternateContent xmlns:mc="http://schemas.openxmlformats.org/markup-compatibility/2006" xmlns:p14="http://schemas.microsoft.com/office/powerpoint/2010/main">
    <mc:Choice Requires="p14">
      <p:transition spd="slow" p14:dur="1500" advClick="0" advTm="13313">
        <p:random/>
      </p:transition>
    </mc:Choice>
    <mc:Fallback xmlns="">
      <p:transition spd="slow" advClick="0" advTm="13313">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56" presetClass="entr" presetSubtype="0" fill="hold" grpId="0" nodeType="after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 by="(-#ppt_w*2)" calcmode="lin" valueType="num">
                                      <p:cBhvr rctx="PPT">
                                        <p:cTn id="12" dur="500" autoRev="1" fill="hold">
                                          <p:stCondLst>
                                            <p:cond delay="0"/>
                                          </p:stCondLst>
                                        </p:cTn>
                                        <p:tgtEl>
                                          <p:spTgt spid="12"/>
                                        </p:tgtEl>
                                        <p:attrNameLst>
                                          <p:attrName>ppt_w</p:attrName>
                                        </p:attrNameLst>
                                      </p:cBhvr>
                                    </p:anim>
                                    <p:anim by="(#ppt_w*0.50)" calcmode="lin" valueType="num">
                                      <p:cBhvr>
                                        <p:cTn id="13" dur="500" decel="50000" autoRev="1" fill="hold">
                                          <p:stCondLst>
                                            <p:cond delay="0"/>
                                          </p:stCondLst>
                                        </p:cTn>
                                        <p:tgtEl>
                                          <p:spTgt spid="12"/>
                                        </p:tgtEl>
                                        <p:attrNameLst>
                                          <p:attrName>ppt_x</p:attrName>
                                        </p:attrNameLst>
                                      </p:cBhvr>
                                    </p:anim>
                                    <p:anim from="(-#ppt_h/2)" to="(#ppt_y)" calcmode="lin" valueType="num">
                                      <p:cBhvr>
                                        <p:cTn id="14" dur="1000" fill="hold">
                                          <p:stCondLst>
                                            <p:cond delay="0"/>
                                          </p:stCondLst>
                                        </p:cTn>
                                        <p:tgtEl>
                                          <p:spTgt spid="12"/>
                                        </p:tgtEl>
                                        <p:attrNameLst>
                                          <p:attrName>ppt_y</p:attrName>
                                        </p:attrNameLst>
                                      </p:cBhvr>
                                    </p:anim>
                                    <p:animRot by="21600000">
                                      <p:cBhvr>
                                        <p:cTn id="15" dur="1000" fill="hold">
                                          <p:stCondLst>
                                            <p:cond delay="0"/>
                                          </p:stCondLst>
                                        </p:cTn>
                                        <p:tgtEl>
                                          <p:spTgt spid="12"/>
                                        </p:tgtEl>
                                        <p:attrNameLst>
                                          <p:attrName>r</p:attrName>
                                        </p:attrNameLst>
                                      </p:cBhvr>
                                    </p:animRot>
                                  </p:childTnLst>
                                </p:cTn>
                              </p:par>
                            </p:childTnLst>
                          </p:cTn>
                        </p:par>
                        <p:par>
                          <p:cTn id="16" fill="hold">
                            <p:stCondLst>
                              <p:cond delay="19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08" y="18966"/>
            <a:ext cx="12192000" cy="6858000"/>
          </a:xfrm>
          <a:prstGeom prst="rect">
            <a:avLst/>
          </a:prstGeom>
        </p:spPr>
      </p:pic>
      <p:sp>
        <p:nvSpPr>
          <p:cNvPr id="12" name="TextBox 2"/>
          <p:cNvSpPr txBox="1"/>
          <p:nvPr/>
        </p:nvSpPr>
        <p:spPr>
          <a:xfrm>
            <a:off x="1838230" y="455197"/>
            <a:ext cx="8331127" cy="1446550"/>
          </a:xfrm>
          <a:prstGeom prst="rect">
            <a:avLst/>
          </a:prstGeom>
          <a:noFill/>
        </p:spPr>
        <p:txBody>
          <a:bodyPr vert="horz" wrap="none" rtlCol="0">
            <a:spAutoFit/>
          </a:bodyPr>
          <a:lstStyle>
            <a:defPPr>
              <a:defRPr lang="zh-CN"/>
            </a:defPPr>
            <a:lvl1pPr algn="ctr">
              <a:defRPr sz="16600" b="1">
                <a:ln>
                  <a:gradFill>
                    <a:gsLst>
                      <a:gs pos="0">
                        <a:schemeClr val="accent1">
                          <a:lumMod val="5000"/>
                          <a:lumOff val="95000"/>
                          <a:alpha val="0"/>
                        </a:schemeClr>
                      </a:gs>
                      <a:gs pos="56000">
                        <a:schemeClr val="bg1"/>
                      </a:gs>
                      <a:gs pos="100000">
                        <a:schemeClr val="bg1">
                          <a:alpha val="0"/>
                        </a:schemeClr>
                      </a:gs>
                    </a:gsLst>
                    <a:lin ang="7200000" scaled="0"/>
                  </a:gradFill>
                </a:ln>
                <a:solidFill>
                  <a:srgbClr val="A5C846"/>
                </a:solidFill>
                <a:effectLst>
                  <a:outerShdw blurRad="38100" dist="38100" dir="2700000" algn="tl">
                    <a:srgbClr val="000000">
                      <a:alpha val="43137"/>
                    </a:srgbClr>
                  </a:outerShdw>
                </a:effectLst>
                <a:latin typeface="Agency FB" panose="020B0503020202020204" pitchFamily="34" charset="0"/>
              </a:defRPr>
            </a:lvl1pPr>
            <a:lvl2pPr>
              <a:defRPr/>
            </a:lvl2pPr>
            <a:lvl3pPr>
              <a:defRPr/>
            </a:lvl3pPr>
            <a:lvl4pPr>
              <a:defRPr/>
            </a:lvl4pPr>
            <a:lvl5pPr>
              <a:defRPr/>
            </a:lvl5pPr>
            <a:lvl6pPr>
              <a:defRPr/>
            </a:lvl6pPr>
            <a:lvl7pPr>
              <a:defRPr/>
            </a:lvl7pPr>
            <a:lvl8pPr>
              <a:defRPr/>
            </a:lvl8pPr>
            <a:lvl9pPr>
              <a:defRPr/>
            </a:lvl9pPr>
          </a:lstStyle>
          <a:p>
            <a:r>
              <a:rPr lang="en-US" altLang="zh-CN" sz="4400" dirty="0">
                <a:solidFill>
                  <a:srgbClr val="9E1E1E"/>
                </a:solidFill>
                <a:cs typeface="+mn-ea"/>
                <a:sym typeface="+mn-lt"/>
              </a:rPr>
              <a:t>EIP150 gas cost Hard Fork</a:t>
            </a:r>
          </a:p>
          <a:p>
            <a:r>
              <a:rPr lang="zh-CN" altLang="en-US" sz="4400" dirty="0">
                <a:solidFill>
                  <a:srgbClr val="9E1E1E"/>
                </a:solidFill>
                <a:cs typeface="+mn-ea"/>
                <a:sym typeface="+mn-lt"/>
              </a:rPr>
              <a:t>（</a:t>
            </a:r>
            <a:r>
              <a:rPr lang="en-US" altLang="zh-CN" sz="4400" dirty="0">
                <a:solidFill>
                  <a:srgbClr val="9E1E1E"/>
                </a:solidFill>
                <a:cs typeface="+mn-ea"/>
                <a:sym typeface="+mn-lt"/>
              </a:rPr>
              <a:t>2016/10/18 23:00-24:00</a:t>
            </a:r>
            <a:r>
              <a:rPr lang="zh-CN" altLang="en-US" sz="4400" dirty="0">
                <a:solidFill>
                  <a:srgbClr val="9E1E1E"/>
                </a:solidFill>
                <a:cs typeface="+mn-ea"/>
                <a:sym typeface="+mn-lt"/>
              </a:rPr>
              <a:t>进行分叉）</a:t>
            </a:r>
          </a:p>
        </p:txBody>
      </p:sp>
      <p:cxnSp>
        <p:nvCxnSpPr>
          <p:cNvPr id="19" name="直接连接符 18"/>
          <p:cNvCxnSpPr/>
          <p:nvPr/>
        </p:nvCxnSpPr>
        <p:spPr>
          <a:xfrm>
            <a:off x="2739429" y="2431832"/>
            <a:ext cx="6528725" cy="0"/>
          </a:xfrm>
          <a:prstGeom prst="line">
            <a:avLst/>
          </a:prstGeom>
          <a:ln w="25400">
            <a:solidFill>
              <a:srgbClr val="3975A9"/>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E41D49FF-DD87-4610-8381-C223769B7C27}"/>
              </a:ext>
            </a:extLst>
          </p:cNvPr>
          <p:cNvSpPr/>
          <p:nvPr/>
        </p:nvSpPr>
        <p:spPr>
          <a:xfrm>
            <a:off x="1838230" y="3061047"/>
            <a:ext cx="9206752" cy="923330"/>
          </a:xfrm>
          <a:prstGeom prst="rect">
            <a:avLst/>
          </a:prstGeom>
        </p:spPr>
        <p:txBody>
          <a:bodyPr wrap="square">
            <a:spAutoFit/>
          </a:bodyPr>
          <a:lstStyle/>
          <a:p>
            <a:pPr fontAlgn="base" latinLnBrk="1"/>
            <a:r>
              <a:rPr lang="zh-CN" altLang="en-US" dirty="0"/>
              <a:t>原因：网络受到频繁的拒绝服务攻击</a:t>
            </a:r>
          </a:p>
          <a:p>
            <a:pPr fontAlgn="base" latinLnBrk="1"/>
            <a:r>
              <a:rPr lang="zh-CN" altLang="en-US" dirty="0"/>
              <a:t>目的：减轻垃圾交易邮件攻击</a:t>
            </a:r>
          </a:p>
          <a:p>
            <a:pPr fontAlgn="base" latinLnBrk="1"/>
            <a:r>
              <a:rPr lang="zh-CN" altLang="en-US" dirty="0"/>
              <a:t>升级部分：提高价格过低的操作代码价格</a:t>
            </a:r>
          </a:p>
        </p:txBody>
      </p:sp>
    </p:spTree>
    <p:extLst>
      <p:ext uri="{BB962C8B-B14F-4D97-AF65-F5344CB8AC3E}">
        <p14:creationId xmlns:p14="http://schemas.microsoft.com/office/powerpoint/2010/main" val="2477010434"/>
      </p:ext>
    </p:extLst>
  </p:cSld>
  <p:clrMapOvr>
    <a:masterClrMapping/>
  </p:clrMapOvr>
  <mc:AlternateContent xmlns:mc="http://schemas.openxmlformats.org/markup-compatibility/2006" xmlns:p14="http://schemas.microsoft.com/office/powerpoint/2010/main">
    <mc:Choice Requires="p14">
      <p:transition spd="slow" p14:dur="1500" advClick="0" advTm="13313">
        <p:random/>
      </p:transition>
    </mc:Choice>
    <mc:Fallback xmlns="">
      <p:transition spd="slow" advClick="0" advTm="13313">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56" presetClass="entr" presetSubtype="0" fill="hold" grpId="0" nodeType="after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 by="(-#ppt_w*2)" calcmode="lin" valueType="num">
                                      <p:cBhvr rctx="PPT">
                                        <p:cTn id="12" dur="500" autoRev="1" fill="hold">
                                          <p:stCondLst>
                                            <p:cond delay="0"/>
                                          </p:stCondLst>
                                        </p:cTn>
                                        <p:tgtEl>
                                          <p:spTgt spid="12"/>
                                        </p:tgtEl>
                                        <p:attrNameLst>
                                          <p:attrName>ppt_w</p:attrName>
                                        </p:attrNameLst>
                                      </p:cBhvr>
                                    </p:anim>
                                    <p:anim by="(#ppt_w*0.50)" calcmode="lin" valueType="num">
                                      <p:cBhvr>
                                        <p:cTn id="13" dur="500" decel="50000" autoRev="1" fill="hold">
                                          <p:stCondLst>
                                            <p:cond delay="0"/>
                                          </p:stCondLst>
                                        </p:cTn>
                                        <p:tgtEl>
                                          <p:spTgt spid="12"/>
                                        </p:tgtEl>
                                        <p:attrNameLst>
                                          <p:attrName>ppt_x</p:attrName>
                                        </p:attrNameLst>
                                      </p:cBhvr>
                                    </p:anim>
                                    <p:anim from="(-#ppt_h/2)" to="(#ppt_y)" calcmode="lin" valueType="num">
                                      <p:cBhvr>
                                        <p:cTn id="14" dur="1000" fill="hold">
                                          <p:stCondLst>
                                            <p:cond delay="0"/>
                                          </p:stCondLst>
                                        </p:cTn>
                                        <p:tgtEl>
                                          <p:spTgt spid="12"/>
                                        </p:tgtEl>
                                        <p:attrNameLst>
                                          <p:attrName>ppt_y</p:attrName>
                                        </p:attrNameLst>
                                      </p:cBhvr>
                                    </p:anim>
                                    <p:animRot by="21600000">
                                      <p:cBhvr>
                                        <p:cTn id="15" dur="1000" fill="hold">
                                          <p:stCondLst>
                                            <p:cond delay="0"/>
                                          </p:stCondLst>
                                        </p:cTn>
                                        <p:tgtEl>
                                          <p:spTgt spid="12"/>
                                        </p:tgtEl>
                                        <p:attrNameLst>
                                          <p:attrName>r</p:attrName>
                                        </p:attrNameLst>
                                      </p:cBhvr>
                                    </p:animRot>
                                  </p:childTnLst>
                                </p:cTn>
                              </p:par>
                            </p:childTnLst>
                          </p:cTn>
                        </p:par>
                        <p:par>
                          <p:cTn id="16" fill="hold">
                            <p:stCondLst>
                              <p:cond delay="62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08" y="18966"/>
            <a:ext cx="12192000" cy="6858000"/>
          </a:xfrm>
          <a:prstGeom prst="rect">
            <a:avLst/>
          </a:prstGeom>
        </p:spPr>
      </p:pic>
      <p:sp>
        <p:nvSpPr>
          <p:cNvPr id="12" name="TextBox 2"/>
          <p:cNvSpPr txBox="1"/>
          <p:nvPr/>
        </p:nvSpPr>
        <p:spPr>
          <a:xfrm>
            <a:off x="1853458" y="455197"/>
            <a:ext cx="8300669" cy="1446550"/>
          </a:xfrm>
          <a:prstGeom prst="rect">
            <a:avLst/>
          </a:prstGeom>
          <a:noFill/>
        </p:spPr>
        <p:txBody>
          <a:bodyPr vert="horz" wrap="none" rtlCol="0">
            <a:spAutoFit/>
          </a:bodyPr>
          <a:lstStyle>
            <a:defPPr>
              <a:defRPr lang="zh-CN"/>
            </a:defPPr>
            <a:lvl1pPr algn="ctr">
              <a:defRPr sz="16600" b="1">
                <a:ln>
                  <a:gradFill>
                    <a:gsLst>
                      <a:gs pos="0">
                        <a:schemeClr val="accent1">
                          <a:lumMod val="5000"/>
                          <a:lumOff val="95000"/>
                          <a:alpha val="0"/>
                        </a:schemeClr>
                      </a:gs>
                      <a:gs pos="56000">
                        <a:schemeClr val="bg1"/>
                      </a:gs>
                      <a:gs pos="100000">
                        <a:schemeClr val="bg1">
                          <a:alpha val="0"/>
                        </a:schemeClr>
                      </a:gs>
                    </a:gsLst>
                    <a:lin ang="7200000" scaled="0"/>
                  </a:gradFill>
                </a:ln>
                <a:solidFill>
                  <a:srgbClr val="A5C846"/>
                </a:solidFill>
                <a:effectLst>
                  <a:outerShdw blurRad="38100" dist="38100" dir="2700000" algn="tl">
                    <a:srgbClr val="000000">
                      <a:alpha val="43137"/>
                    </a:srgbClr>
                  </a:outerShdw>
                </a:effectLst>
                <a:latin typeface="Agency FB" panose="020B0503020202020204" pitchFamily="34" charset="0"/>
              </a:defRPr>
            </a:lvl1pPr>
            <a:lvl2pPr>
              <a:defRPr/>
            </a:lvl2pPr>
            <a:lvl3pPr>
              <a:defRPr/>
            </a:lvl3pPr>
            <a:lvl4pPr>
              <a:defRPr/>
            </a:lvl4pPr>
            <a:lvl5pPr>
              <a:defRPr/>
            </a:lvl5pPr>
            <a:lvl6pPr>
              <a:defRPr/>
            </a:lvl6pPr>
            <a:lvl7pPr>
              <a:defRPr/>
            </a:lvl7pPr>
            <a:lvl8pPr>
              <a:defRPr/>
            </a:lvl8pPr>
            <a:lvl9pPr>
              <a:defRPr/>
            </a:lvl9pPr>
          </a:lstStyle>
          <a:p>
            <a:r>
              <a:rPr lang="en-US" altLang="zh-CN" sz="4400" dirty="0">
                <a:solidFill>
                  <a:srgbClr val="9E1E1E"/>
                </a:solidFill>
                <a:cs typeface="+mn-ea"/>
                <a:sym typeface="+mn-lt"/>
              </a:rPr>
              <a:t>Spurious Dragon Hard Fork</a:t>
            </a:r>
          </a:p>
          <a:p>
            <a:r>
              <a:rPr lang="zh-CN" altLang="en-US" sz="4400" dirty="0">
                <a:solidFill>
                  <a:srgbClr val="9E1E1E"/>
                </a:solidFill>
                <a:cs typeface="+mn-ea"/>
                <a:sym typeface="+mn-lt"/>
              </a:rPr>
              <a:t>（</a:t>
            </a:r>
            <a:r>
              <a:rPr lang="en-US" altLang="zh-CN" sz="4400" dirty="0">
                <a:solidFill>
                  <a:srgbClr val="9E1E1E"/>
                </a:solidFill>
                <a:cs typeface="+mn-ea"/>
                <a:sym typeface="+mn-lt"/>
              </a:rPr>
              <a:t>2016/11/22 23:00-24:00</a:t>
            </a:r>
            <a:r>
              <a:rPr lang="zh-CN" altLang="en-US" sz="4400" dirty="0">
                <a:solidFill>
                  <a:srgbClr val="9E1E1E"/>
                </a:solidFill>
                <a:cs typeface="+mn-ea"/>
                <a:sym typeface="+mn-lt"/>
              </a:rPr>
              <a:t>进行分叉）</a:t>
            </a:r>
          </a:p>
        </p:txBody>
      </p:sp>
      <p:cxnSp>
        <p:nvCxnSpPr>
          <p:cNvPr id="19" name="直接连接符 18"/>
          <p:cNvCxnSpPr/>
          <p:nvPr/>
        </p:nvCxnSpPr>
        <p:spPr>
          <a:xfrm>
            <a:off x="2604958" y="2315291"/>
            <a:ext cx="6528725" cy="0"/>
          </a:xfrm>
          <a:prstGeom prst="line">
            <a:avLst/>
          </a:prstGeom>
          <a:ln w="25400">
            <a:solidFill>
              <a:srgbClr val="3975A9"/>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E41D49FF-DD87-4610-8381-C223769B7C27}"/>
              </a:ext>
            </a:extLst>
          </p:cNvPr>
          <p:cNvSpPr/>
          <p:nvPr/>
        </p:nvSpPr>
        <p:spPr>
          <a:xfrm>
            <a:off x="1548771" y="2797589"/>
            <a:ext cx="9206752" cy="923330"/>
          </a:xfrm>
          <a:prstGeom prst="rect">
            <a:avLst/>
          </a:prstGeom>
        </p:spPr>
        <p:txBody>
          <a:bodyPr wrap="square">
            <a:spAutoFit/>
          </a:bodyPr>
          <a:lstStyle/>
          <a:p>
            <a:pPr fontAlgn="base" latinLnBrk="1"/>
            <a:r>
              <a:rPr lang="zh-CN" altLang="en-US" dirty="0"/>
              <a:t>原因：网络肿胀拥堵</a:t>
            </a:r>
          </a:p>
          <a:p>
            <a:pPr fontAlgn="base" latinLnBrk="1"/>
            <a:r>
              <a:rPr lang="zh-CN" altLang="en-US" dirty="0"/>
              <a:t>目的：加快网络交易速度</a:t>
            </a:r>
          </a:p>
          <a:p>
            <a:pPr fontAlgn="base" latinLnBrk="1"/>
            <a:r>
              <a:rPr lang="zh-CN" altLang="en-US" dirty="0"/>
              <a:t>升级部分：清除攻击者制造的以太坊网络空账号</a:t>
            </a:r>
          </a:p>
        </p:txBody>
      </p:sp>
    </p:spTree>
    <p:extLst>
      <p:ext uri="{BB962C8B-B14F-4D97-AF65-F5344CB8AC3E}">
        <p14:creationId xmlns:p14="http://schemas.microsoft.com/office/powerpoint/2010/main" val="1677068995"/>
      </p:ext>
    </p:extLst>
  </p:cSld>
  <p:clrMapOvr>
    <a:masterClrMapping/>
  </p:clrMapOvr>
  <mc:AlternateContent xmlns:mc="http://schemas.openxmlformats.org/markup-compatibility/2006" xmlns:p14="http://schemas.microsoft.com/office/powerpoint/2010/main">
    <mc:Choice Requires="p14">
      <p:transition spd="slow" p14:dur="1500" advClick="0" advTm="13313">
        <p:random/>
      </p:transition>
    </mc:Choice>
    <mc:Fallback xmlns="">
      <p:transition spd="slow" advClick="0" advTm="13313">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56" presetClass="entr" presetSubtype="0" fill="hold" grpId="0" nodeType="after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 by="(-#ppt_w*2)" calcmode="lin" valueType="num">
                                      <p:cBhvr rctx="PPT">
                                        <p:cTn id="12" dur="500" autoRev="1" fill="hold">
                                          <p:stCondLst>
                                            <p:cond delay="0"/>
                                          </p:stCondLst>
                                        </p:cTn>
                                        <p:tgtEl>
                                          <p:spTgt spid="12"/>
                                        </p:tgtEl>
                                        <p:attrNameLst>
                                          <p:attrName>ppt_w</p:attrName>
                                        </p:attrNameLst>
                                      </p:cBhvr>
                                    </p:anim>
                                    <p:anim by="(#ppt_w*0.50)" calcmode="lin" valueType="num">
                                      <p:cBhvr>
                                        <p:cTn id="13" dur="500" decel="50000" autoRev="1" fill="hold">
                                          <p:stCondLst>
                                            <p:cond delay="0"/>
                                          </p:stCondLst>
                                        </p:cTn>
                                        <p:tgtEl>
                                          <p:spTgt spid="12"/>
                                        </p:tgtEl>
                                        <p:attrNameLst>
                                          <p:attrName>ppt_x</p:attrName>
                                        </p:attrNameLst>
                                      </p:cBhvr>
                                    </p:anim>
                                    <p:anim from="(-#ppt_h/2)" to="(#ppt_y)" calcmode="lin" valueType="num">
                                      <p:cBhvr>
                                        <p:cTn id="14" dur="1000" fill="hold">
                                          <p:stCondLst>
                                            <p:cond delay="0"/>
                                          </p:stCondLst>
                                        </p:cTn>
                                        <p:tgtEl>
                                          <p:spTgt spid="12"/>
                                        </p:tgtEl>
                                        <p:attrNameLst>
                                          <p:attrName>ppt_y</p:attrName>
                                        </p:attrNameLst>
                                      </p:cBhvr>
                                    </p:anim>
                                    <p:animRot by="21600000">
                                      <p:cBhvr>
                                        <p:cTn id="15" dur="1000" fill="hold">
                                          <p:stCondLst>
                                            <p:cond delay="0"/>
                                          </p:stCondLst>
                                        </p:cTn>
                                        <p:tgtEl>
                                          <p:spTgt spid="12"/>
                                        </p:tgtEl>
                                        <p:attrNameLst>
                                          <p:attrName>r</p:attrName>
                                        </p:attrNameLst>
                                      </p:cBhvr>
                                    </p:animRot>
                                  </p:childTnLst>
                                </p:cTn>
                              </p:par>
                            </p:childTnLst>
                          </p:cTn>
                        </p:par>
                        <p:par>
                          <p:cTn id="16" fill="hold">
                            <p:stCondLst>
                              <p:cond delay="63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08" y="18966"/>
            <a:ext cx="12192000" cy="6858000"/>
          </a:xfrm>
          <a:prstGeom prst="rect">
            <a:avLst/>
          </a:prstGeom>
        </p:spPr>
      </p:pic>
      <p:sp>
        <p:nvSpPr>
          <p:cNvPr id="12" name="TextBox 2"/>
          <p:cNvSpPr txBox="1"/>
          <p:nvPr/>
        </p:nvSpPr>
        <p:spPr>
          <a:xfrm>
            <a:off x="1908762" y="455197"/>
            <a:ext cx="8190063" cy="1446550"/>
          </a:xfrm>
          <a:prstGeom prst="rect">
            <a:avLst/>
          </a:prstGeom>
          <a:noFill/>
        </p:spPr>
        <p:txBody>
          <a:bodyPr vert="horz" wrap="none" rtlCol="0">
            <a:spAutoFit/>
          </a:bodyPr>
          <a:lstStyle>
            <a:defPPr>
              <a:defRPr lang="zh-CN"/>
            </a:defPPr>
            <a:lvl1pPr algn="ctr">
              <a:defRPr sz="16600" b="1">
                <a:ln>
                  <a:gradFill>
                    <a:gsLst>
                      <a:gs pos="0">
                        <a:schemeClr val="accent1">
                          <a:lumMod val="5000"/>
                          <a:lumOff val="95000"/>
                          <a:alpha val="0"/>
                        </a:schemeClr>
                      </a:gs>
                      <a:gs pos="56000">
                        <a:schemeClr val="bg1"/>
                      </a:gs>
                      <a:gs pos="100000">
                        <a:schemeClr val="bg1">
                          <a:alpha val="0"/>
                        </a:schemeClr>
                      </a:gs>
                    </a:gsLst>
                    <a:lin ang="7200000" scaled="0"/>
                  </a:gradFill>
                </a:ln>
                <a:solidFill>
                  <a:srgbClr val="A5C846"/>
                </a:solidFill>
                <a:effectLst>
                  <a:outerShdw blurRad="38100" dist="38100" dir="2700000" algn="tl">
                    <a:srgbClr val="000000">
                      <a:alpha val="43137"/>
                    </a:srgbClr>
                  </a:outerShdw>
                </a:effectLst>
                <a:latin typeface="Agency FB" panose="020B0503020202020204" pitchFamily="34" charset="0"/>
              </a:defRPr>
            </a:lvl1pPr>
            <a:lvl2pPr>
              <a:defRPr/>
            </a:lvl2pPr>
            <a:lvl3pPr>
              <a:defRPr/>
            </a:lvl3pPr>
            <a:lvl4pPr>
              <a:defRPr/>
            </a:lvl4pPr>
            <a:lvl5pPr>
              <a:defRPr/>
            </a:lvl5pPr>
            <a:lvl6pPr>
              <a:defRPr/>
            </a:lvl6pPr>
            <a:lvl7pPr>
              <a:defRPr/>
            </a:lvl7pPr>
            <a:lvl8pPr>
              <a:defRPr/>
            </a:lvl8pPr>
            <a:lvl9pPr>
              <a:defRPr/>
            </a:lvl9pPr>
          </a:lstStyle>
          <a:p>
            <a:r>
              <a:rPr lang="en-US" altLang="zh-CN" sz="4400" dirty="0">
                <a:solidFill>
                  <a:srgbClr val="9E1E1E"/>
                </a:solidFill>
                <a:cs typeface="+mn-ea"/>
                <a:sym typeface="+mn-lt"/>
              </a:rPr>
              <a:t>Byzantium Hard Fork </a:t>
            </a:r>
            <a:r>
              <a:rPr lang="zh-CN" altLang="en-US" sz="4400" dirty="0">
                <a:solidFill>
                  <a:srgbClr val="9E1E1E"/>
                </a:solidFill>
                <a:cs typeface="+mn-ea"/>
                <a:sym typeface="+mn-lt"/>
              </a:rPr>
              <a:t>拜占庭硬分叉</a:t>
            </a:r>
            <a:endParaRPr lang="en-US" altLang="zh-CN" sz="4400" dirty="0">
              <a:solidFill>
                <a:srgbClr val="9E1E1E"/>
              </a:solidFill>
              <a:cs typeface="+mn-ea"/>
              <a:sym typeface="+mn-lt"/>
            </a:endParaRPr>
          </a:p>
          <a:p>
            <a:r>
              <a:rPr lang="zh-CN" altLang="en-US" sz="4400" dirty="0">
                <a:solidFill>
                  <a:srgbClr val="9E1E1E"/>
                </a:solidFill>
                <a:cs typeface="+mn-ea"/>
                <a:sym typeface="+mn-lt"/>
              </a:rPr>
              <a:t>（</a:t>
            </a:r>
            <a:r>
              <a:rPr lang="en-US" altLang="zh-CN" sz="4400" dirty="0">
                <a:solidFill>
                  <a:srgbClr val="9E1E1E"/>
                </a:solidFill>
                <a:cs typeface="+mn-ea"/>
                <a:sym typeface="+mn-lt"/>
              </a:rPr>
              <a:t>2017/10/16 20:00-21:00</a:t>
            </a:r>
            <a:r>
              <a:rPr lang="zh-CN" altLang="en-US" sz="4400" dirty="0">
                <a:solidFill>
                  <a:srgbClr val="9E1E1E"/>
                </a:solidFill>
                <a:cs typeface="+mn-ea"/>
                <a:sym typeface="+mn-lt"/>
              </a:rPr>
              <a:t>进行分叉）</a:t>
            </a:r>
          </a:p>
        </p:txBody>
      </p:sp>
      <p:cxnSp>
        <p:nvCxnSpPr>
          <p:cNvPr id="19" name="直接连接符 18"/>
          <p:cNvCxnSpPr/>
          <p:nvPr/>
        </p:nvCxnSpPr>
        <p:spPr>
          <a:xfrm>
            <a:off x="2739429" y="2431833"/>
            <a:ext cx="6528725" cy="0"/>
          </a:xfrm>
          <a:prstGeom prst="line">
            <a:avLst/>
          </a:prstGeom>
          <a:ln w="25400">
            <a:solidFill>
              <a:srgbClr val="3975A9"/>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E41D49FF-DD87-4610-8381-C223769B7C27}"/>
              </a:ext>
            </a:extLst>
          </p:cNvPr>
          <p:cNvSpPr/>
          <p:nvPr/>
        </p:nvSpPr>
        <p:spPr>
          <a:xfrm>
            <a:off x="1582271" y="3429000"/>
            <a:ext cx="9206752" cy="2862322"/>
          </a:xfrm>
          <a:prstGeom prst="rect">
            <a:avLst/>
          </a:prstGeom>
        </p:spPr>
        <p:txBody>
          <a:bodyPr wrap="square">
            <a:spAutoFit/>
          </a:bodyPr>
          <a:lstStyle/>
          <a:p>
            <a:pPr fontAlgn="base" latinLnBrk="1"/>
            <a:r>
              <a:rPr lang="zh-CN" altLang="en-US" dirty="0"/>
              <a:t>原因：以太坊网络系统升级</a:t>
            </a:r>
          </a:p>
          <a:p>
            <a:pPr fontAlgn="base" latinLnBrk="1"/>
            <a:r>
              <a:rPr lang="zh-CN" altLang="en-US" dirty="0"/>
              <a:t>目的：解决隐私性问题</a:t>
            </a:r>
          </a:p>
          <a:p>
            <a:pPr fontAlgn="base" latinLnBrk="1"/>
            <a:r>
              <a:rPr lang="zh-CN" altLang="en-US" dirty="0"/>
              <a:t>升级部分：</a:t>
            </a:r>
            <a:endParaRPr lang="en-US" altLang="zh-CN" dirty="0"/>
          </a:p>
          <a:p>
            <a:pPr fontAlgn="base" latinLnBrk="1"/>
            <a:r>
              <a:rPr lang="en-US" altLang="zh-CN" dirty="0"/>
              <a:t>1.</a:t>
            </a:r>
            <a:r>
              <a:rPr lang="zh-CN" altLang="en-US" dirty="0"/>
              <a:t>实现匿名交易 </a:t>
            </a:r>
            <a:endParaRPr lang="en-US" altLang="zh-CN" dirty="0"/>
          </a:p>
          <a:p>
            <a:pPr fontAlgn="base" latinLnBrk="1"/>
            <a:r>
              <a:rPr lang="en-US" altLang="zh-CN" dirty="0"/>
              <a:t>2.</a:t>
            </a:r>
            <a:r>
              <a:rPr lang="zh-CN" altLang="en-US" dirty="0"/>
              <a:t>开发者开发难度减小 </a:t>
            </a:r>
            <a:endParaRPr lang="en-US" altLang="zh-CN" dirty="0"/>
          </a:p>
          <a:p>
            <a:pPr fontAlgn="base" latinLnBrk="1"/>
            <a:r>
              <a:rPr lang="en-US" altLang="zh-CN" dirty="0"/>
              <a:t>3.</a:t>
            </a:r>
            <a:r>
              <a:rPr lang="zh-CN" altLang="en-US" dirty="0"/>
              <a:t>可预测</a:t>
            </a:r>
            <a:r>
              <a:rPr lang="en-US" altLang="zh-CN" dirty="0"/>
              <a:t>Gas</a:t>
            </a:r>
            <a:r>
              <a:rPr lang="zh-CN" altLang="en-US" dirty="0"/>
              <a:t>收费 </a:t>
            </a:r>
            <a:endParaRPr lang="en-US" altLang="zh-CN" dirty="0"/>
          </a:p>
          <a:p>
            <a:pPr fontAlgn="base" latinLnBrk="1"/>
            <a:r>
              <a:rPr lang="en-US" altLang="zh-CN" dirty="0"/>
              <a:t>4.</a:t>
            </a:r>
            <a:r>
              <a:rPr lang="zh-CN" altLang="en-US" dirty="0"/>
              <a:t>允许</a:t>
            </a:r>
            <a:r>
              <a:rPr lang="en-US" altLang="zh-CN" dirty="0"/>
              <a:t>ZK-Snarks</a:t>
            </a:r>
            <a:r>
              <a:rPr lang="zh-CN" altLang="en-US" dirty="0"/>
              <a:t>和其他加密</a:t>
            </a:r>
            <a:r>
              <a:rPr lang="en-US" altLang="zh-CN" dirty="0" err="1"/>
              <a:t>mathemagic</a:t>
            </a:r>
            <a:r>
              <a:rPr lang="en-US" altLang="zh-CN" dirty="0"/>
              <a:t>™ </a:t>
            </a:r>
          </a:p>
          <a:p>
            <a:pPr fontAlgn="base" latinLnBrk="1"/>
            <a:r>
              <a:rPr lang="en-US" altLang="zh-CN" dirty="0"/>
              <a:t>5.</a:t>
            </a:r>
            <a:r>
              <a:rPr lang="zh-CN" altLang="en-US" dirty="0"/>
              <a:t>钱包安全性提高 </a:t>
            </a:r>
            <a:endParaRPr lang="en-US" altLang="zh-CN" dirty="0"/>
          </a:p>
          <a:p>
            <a:pPr fontAlgn="base" latinLnBrk="1"/>
            <a:r>
              <a:rPr lang="en-US" altLang="zh-CN" dirty="0"/>
              <a:t>6.</a:t>
            </a:r>
            <a:r>
              <a:rPr lang="zh-CN" altLang="en-US" dirty="0"/>
              <a:t>提升挖矿难度 </a:t>
            </a:r>
            <a:endParaRPr lang="en-US" altLang="zh-CN" dirty="0"/>
          </a:p>
          <a:p>
            <a:pPr fontAlgn="base" latinLnBrk="1"/>
            <a:r>
              <a:rPr lang="en-US" altLang="zh-CN" dirty="0"/>
              <a:t>7.</a:t>
            </a:r>
            <a:r>
              <a:rPr lang="zh-CN" altLang="en-US" dirty="0"/>
              <a:t>推迟算力炸弹</a:t>
            </a:r>
          </a:p>
        </p:txBody>
      </p:sp>
    </p:spTree>
    <p:extLst>
      <p:ext uri="{BB962C8B-B14F-4D97-AF65-F5344CB8AC3E}">
        <p14:creationId xmlns:p14="http://schemas.microsoft.com/office/powerpoint/2010/main" val="3311091563"/>
      </p:ext>
    </p:extLst>
  </p:cSld>
  <p:clrMapOvr>
    <a:masterClrMapping/>
  </p:clrMapOvr>
  <mc:AlternateContent xmlns:mc="http://schemas.openxmlformats.org/markup-compatibility/2006" xmlns:p14="http://schemas.microsoft.com/office/powerpoint/2010/main">
    <mc:Choice Requires="p14">
      <p:transition spd="slow" p14:dur="1500" advClick="0" advTm="13313">
        <p:random/>
      </p:transition>
    </mc:Choice>
    <mc:Fallback xmlns="">
      <p:transition spd="slow" advClick="0" advTm="13313">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56" presetClass="entr" presetSubtype="0" fill="hold" grpId="0" nodeType="after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 by="(-#ppt_w*2)" calcmode="lin" valueType="num">
                                      <p:cBhvr rctx="PPT">
                                        <p:cTn id="12" dur="500" autoRev="1" fill="hold">
                                          <p:stCondLst>
                                            <p:cond delay="0"/>
                                          </p:stCondLst>
                                        </p:cTn>
                                        <p:tgtEl>
                                          <p:spTgt spid="12"/>
                                        </p:tgtEl>
                                        <p:attrNameLst>
                                          <p:attrName>ppt_w</p:attrName>
                                        </p:attrNameLst>
                                      </p:cBhvr>
                                    </p:anim>
                                    <p:anim by="(#ppt_w*0.50)" calcmode="lin" valueType="num">
                                      <p:cBhvr>
                                        <p:cTn id="13" dur="500" decel="50000" autoRev="1" fill="hold">
                                          <p:stCondLst>
                                            <p:cond delay="0"/>
                                          </p:stCondLst>
                                        </p:cTn>
                                        <p:tgtEl>
                                          <p:spTgt spid="12"/>
                                        </p:tgtEl>
                                        <p:attrNameLst>
                                          <p:attrName>ppt_x</p:attrName>
                                        </p:attrNameLst>
                                      </p:cBhvr>
                                    </p:anim>
                                    <p:anim from="(-#ppt_h/2)" to="(#ppt_y)" calcmode="lin" valueType="num">
                                      <p:cBhvr>
                                        <p:cTn id="14" dur="1000" fill="hold">
                                          <p:stCondLst>
                                            <p:cond delay="0"/>
                                          </p:stCondLst>
                                        </p:cTn>
                                        <p:tgtEl>
                                          <p:spTgt spid="12"/>
                                        </p:tgtEl>
                                        <p:attrNameLst>
                                          <p:attrName>ppt_y</p:attrName>
                                        </p:attrNameLst>
                                      </p:cBhvr>
                                    </p:anim>
                                    <p:animRot by="21600000">
                                      <p:cBhvr>
                                        <p:cTn id="15" dur="1000" fill="hold">
                                          <p:stCondLst>
                                            <p:cond delay="0"/>
                                          </p:stCondLst>
                                        </p:cTn>
                                        <p:tgtEl>
                                          <p:spTgt spid="12"/>
                                        </p:tgtEl>
                                        <p:attrNameLst>
                                          <p:attrName>r</p:attrName>
                                        </p:attrNameLst>
                                      </p:cBhvr>
                                    </p:animRot>
                                  </p:childTnLst>
                                </p:cTn>
                              </p:par>
                            </p:childTnLst>
                          </p:cTn>
                        </p:par>
                        <p:par>
                          <p:cTn id="16" fill="hold">
                            <p:stCondLst>
                              <p:cond delay="64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08" y="18966"/>
            <a:ext cx="12192000" cy="6858000"/>
          </a:xfrm>
          <a:prstGeom prst="rect">
            <a:avLst/>
          </a:prstGeom>
        </p:spPr>
      </p:pic>
      <p:sp>
        <p:nvSpPr>
          <p:cNvPr id="12" name="TextBox 2"/>
          <p:cNvSpPr txBox="1"/>
          <p:nvPr/>
        </p:nvSpPr>
        <p:spPr>
          <a:xfrm>
            <a:off x="1154549" y="455197"/>
            <a:ext cx="9698488" cy="1446550"/>
          </a:xfrm>
          <a:prstGeom prst="rect">
            <a:avLst/>
          </a:prstGeom>
          <a:noFill/>
        </p:spPr>
        <p:txBody>
          <a:bodyPr vert="horz" wrap="none" rtlCol="0">
            <a:spAutoFit/>
          </a:bodyPr>
          <a:lstStyle>
            <a:defPPr>
              <a:defRPr lang="zh-CN"/>
            </a:defPPr>
            <a:lvl1pPr algn="ctr">
              <a:defRPr sz="16600" b="1">
                <a:ln>
                  <a:gradFill>
                    <a:gsLst>
                      <a:gs pos="0">
                        <a:schemeClr val="accent1">
                          <a:lumMod val="5000"/>
                          <a:lumOff val="95000"/>
                          <a:alpha val="0"/>
                        </a:schemeClr>
                      </a:gs>
                      <a:gs pos="56000">
                        <a:schemeClr val="bg1"/>
                      </a:gs>
                      <a:gs pos="100000">
                        <a:schemeClr val="bg1">
                          <a:alpha val="0"/>
                        </a:schemeClr>
                      </a:gs>
                    </a:gsLst>
                    <a:lin ang="7200000" scaled="0"/>
                  </a:gradFill>
                </a:ln>
                <a:solidFill>
                  <a:srgbClr val="A5C846"/>
                </a:solidFill>
                <a:effectLst>
                  <a:outerShdw blurRad="38100" dist="38100" dir="2700000" algn="tl">
                    <a:srgbClr val="000000">
                      <a:alpha val="43137"/>
                    </a:srgbClr>
                  </a:outerShdw>
                </a:effectLst>
                <a:latin typeface="Agency FB" panose="020B0503020202020204" pitchFamily="34" charset="0"/>
              </a:defRPr>
            </a:lvl1pPr>
            <a:lvl2pPr>
              <a:defRPr/>
            </a:lvl2pPr>
            <a:lvl3pPr>
              <a:defRPr/>
            </a:lvl3pPr>
            <a:lvl4pPr>
              <a:defRPr/>
            </a:lvl4pPr>
            <a:lvl5pPr>
              <a:defRPr/>
            </a:lvl5pPr>
            <a:lvl6pPr>
              <a:defRPr/>
            </a:lvl6pPr>
            <a:lvl7pPr>
              <a:defRPr/>
            </a:lvl7pPr>
            <a:lvl8pPr>
              <a:defRPr/>
            </a:lvl8pPr>
            <a:lvl9pPr>
              <a:defRPr/>
            </a:lvl9pPr>
          </a:lstStyle>
          <a:p>
            <a:r>
              <a:rPr lang="en-US" altLang="zh-CN" sz="4400" dirty="0">
                <a:solidFill>
                  <a:srgbClr val="9E1E1E"/>
                </a:solidFill>
                <a:cs typeface="+mn-ea"/>
                <a:sym typeface="+mn-lt"/>
              </a:rPr>
              <a:t>Constantinople Hard Fork </a:t>
            </a:r>
            <a:r>
              <a:rPr lang="zh-CN" altLang="en-US" sz="4400" dirty="0">
                <a:solidFill>
                  <a:srgbClr val="9E1E1E"/>
                </a:solidFill>
                <a:cs typeface="+mn-ea"/>
                <a:sym typeface="+mn-lt"/>
              </a:rPr>
              <a:t>君士坦丁堡硬分叉</a:t>
            </a:r>
            <a:endParaRPr lang="en-US" altLang="zh-CN" sz="4400" dirty="0">
              <a:solidFill>
                <a:srgbClr val="9E1E1E"/>
              </a:solidFill>
              <a:cs typeface="+mn-ea"/>
              <a:sym typeface="+mn-lt"/>
            </a:endParaRPr>
          </a:p>
          <a:p>
            <a:r>
              <a:rPr lang="zh-CN" altLang="en-US" sz="4400" dirty="0">
                <a:solidFill>
                  <a:srgbClr val="9E1E1E"/>
                </a:solidFill>
                <a:cs typeface="+mn-ea"/>
                <a:sym typeface="+mn-lt"/>
              </a:rPr>
              <a:t>（</a:t>
            </a:r>
            <a:r>
              <a:rPr lang="en-US" altLang="zh-CN" sz="4400" dirty="0">
                <a:solidFill>
                  <a:srgbClr val="9E1E1E"/>
                </a:solidFill>
                <a:cs typeface="+mn-ea"/>
                <a:sym typeface="+mn-lt"/>
              </a:rPr>
              <a:t>2019/1</a:t>
            </a:r>
            <a:r>
              <a:rPr lang="zh-CN" altLang="en-US" sz="4400" dirty="0">
                <a:solidFill>
                  <a:srgbClr val="9E1E1E"/>
                </a:solidFill>
                <a:cs typeface="+mn-ea"/>
                <a:sym typeface="+mn-lt"/>
              </a:rPr>
              <a:t>）</a:t>
            </a:r>
          </a:p>
        </p:txBody>
      </p:sp>
      <p:cxnSp>
        <p:nvCxnSpPr>
          <p:cNvPr id="19" name="直接连接符 18"/>
          <p:cNvCxnSpPr/>
          <p:nvPr/>
        </p:nvCxnSpPr>
        <p:spPr>
          <a:xfrm>
            <a:off x="2739429" y="2207714"/>
            <a:ext cx="6528725" cy="0"/>
          </a:xfrm>
          <a:prstGeom prst="line">
            <a:avLst/>
          </a:prstGeom>
          <a:ln w="25400">
            <a:solidFill>
              <a:srgbClr val="3975A9"/>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E41D49FF-DD87-4610-8381-C223769B7C27}"/>
              </a:ext>
            </a:extLst>
          </p:cNvPr>
          <p:cNvSpPr/>
          <p:nvPr/>
        </p:nvSpPr>
        <p:spPr>
          <a:xfrm>
            <a:off x="1492624" y="3031322"/>
            <a:ext cx="9206752" cy="2031325"/>
          </a:xfrm>
          <a:prstGeom prst="rect">
            <a:avLst/>
          </a:prstGeom>
        </p:spPr>
        <p:txBody>
          <a:bodyPr wrap="square">
            <a:spAutoFit/>
          </a:bodyPr>
          <a:lstStyle/>
          <a:p>
            <a:pPr fontAlgn="base" latinLnBrk="1"/>
            <a:r>
              <a:rPr lang="zh-CN" altLang="en-US" dirty="0"/>
              <a:t>原因：以太坊网络系统升级</a:t>
            </a:r>
          </a:p>
          <a:p>
            <a:pPr fontAlgn="base" latinLnBrk="1"/>
            <a:r>
              <a:rPr lang="zh-CN" altLang="en-US" dirty="0"/>
              <a:t>目的：使以太网络更轻量、快速、安全</a:t>
            </a:r>
          </a:p>
          <a:p>
            <a:pPr fontAlgn="base" latinLnBrk="1"/>
            <a:r>
              <a:rPr lang="zh-CN" altLang="en-US" dirty="0"/>
              <a:t>升级部分：</a:t>
            </a:r>
            <a:endParaRPr lang="en-US" altLang="zh-CN" dirty="0"/>
          </a:p>
          <a:p>
            <a:pPr fontAlgn="base" latinLnBrk="1"/>
            <a:r>
              <a:rPr lang="en-US" altLang="zh-CN" dirty="0"/>
              <a:t>1.</a:t>
            </a:r>
            <a:r>
              <a:rPr lang="zh-CN" altLang="en-US" dirty="0"/>
              <a:t>算力炸弹推迟 </a:t>
            </a:r>
            <a:r>
              <a:rPr lang="en-US" altLang="zh-CN" dirty="0"/>
              <a:t>18 </a:t>
            </a:r>
            <a:r>
              <a:rPr lang="zh-CN" altLang="en-US" dirty="0"/>
              <a:t>个月 </a:t>
            </a:r>
            <a:endParaRPr lang="en-US" altLang="zh-CN" dirty="0"/>
          </a:p>
          <a:p>
            <a:pPr fontAlgn="base" latinLnBrk="1"/>
            <a:r>
              <a:rPr lang="en-US" altLang="zh-CN" dirty="0"/>
              <a:t>2.</a:t>
            </a:r>
            <a:r>
              <a:rPr lang="zh-CN" altLang="en-US" dirty="0"/>
              <a:t>减少区块挖矿奖励 </a:t>
            </a:r>
            <a:endParaRPr lang="en-US" altLang="zh-CN" dirty="0"/>
          </a:p>
          <a:p>
            <a:pPr fontAlgn="base" latinLnBrk="1"/>
            <a:r>
              <a:rPr lang="en-US" altLang="zh-CN" dirty="0"/>
              <a:t>3.</a:t>
            </a:r>
            <a:r>
              <a:rPr lang="zh-CN" altLang="en-US" dirty="0"/>
              <a:t>支持链外交易 </a:t>
            </a:r>
            <a:endParaRPr lang="en-US" altLang="zh-CN" dirty="0"/>
          </a:p>
          <a:p>
            <a:pPr fontAlgn="base" latinLnBrk="1"/>
            <a:r>
              <a:rPr lang="en-US" altLang="zh-CN" dirty="0"/>
              <a:t>4.</a:t>
            </a:r>
            <a:r>
              <a:rPr lang="zh-CN" altLang="en-US" dirty="0"/>
              <a:t>支持复杂合约和优化手续费</a:t>
            </a:r>
          </a:p>
        </p:txBody>
      </p:sp>
    </p:spTree>
    <p:extLst>
      <p:ext uri="{BB962C8B-B14F-4D97-AF65-F5344CB8AC3E}">
        <p14:creationId xmlns:p14="http://schemas.microsoft.com/office/powerpoint/2010/main" val="3487971924"/>
      </p:ext>
    </p:extLst>
  </p:cSld>
  <p:clrMapOvr>
    <a:masterClrMapping/>
  </p:clrMapOvr>
  <mc:AlternateContent xmlns:mc="http://schemas.openxmlformats.org/markup-compatibility/2006" xmlns:p14="http://schemas.microsoft.com/office/powerpoint/2010/main">
    <mc:Choice Requires="p14">
      <p:transition spd="slow" p14:dur="1500" advClick="0" advTm="13313">
        <p:random/>
      </p:transition>
    </mc:Choice>
    <mc:Fallback xmlns="">
      <p:transition spd="slow" advClick="0" advTm="13313">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56" presetClass="entr" presetSubtype="0" fill="hold" grpId="0" nodeType="after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 by="(-#ppt_w*2)" calcmode="lin" valueType="num">
                                      <p:cBhvr rctx="PPT">
                                        <p:cTn id="12" dur="500" autoRev="1" fill="hold">
                                          <p:stCondLst>
                                            <p:cond delay="0"/>
                                          </p:stCondLst>
                                        </p:cTn>
                                        <p:tgtEl>
                                          <p:spTgt spid="12"/>
                                        </p:tgtEl>
                                        <p:attrNameLst>
                                          <p:attrName>ppt_w</p:attrName>
                                        </p:attrNameLst>
                                      </p:cBhvr>
                                    </p:anim>
                                    <p:anim by="(#ppt_w*0.50)" calcmode="lin" valueType="num">
                                      <p:cBhvr>
                                        <p:cTn id="13" dur="500" decel="50000" autoRev="1" fill="hold">
                                          <p:stCondLst>
                                            <p:cond delay="0"/>
                                          </p:stCondLst>
                                        </p:cTn>
                                        <p:tgtEl>
                                          <p:spTgt spid="12"/>
                                        </p:tgtEl>
                                        <p:attrNameLst>
                                          <p:attrName>ppt_x</p:attrName>
                                        </p:attrNameLst>
                                      </p:cBhvr>
                                    </p:anim>
                                    <p:anim from="(-#ppt_h/2)" to="(#ppt_y)" calcmode="lin" valueType="num">
                                      <p:cBhvr>
                                        <p:cTn id="14" dur="1000" fill="hold">
                                          <p:stCondLst>
                                            <p:cond delay="0"/>
                                          </p:stCondLst>
                                        </p:cTn>
                                        <p:tgtEl>
                                          <p:spTgt spid="12"/>
                                        </p:tgtEl>
                                        <p:attrNameLst>
                                          <p:attrName>ppt_y</p:attrName>
                                        </p:attrNameLst>
                                      </p:cBhvr>
                                    </p:anim>
                                    <p:animRot by="21600000">
                                      <p:cBhvr>
                                        <p:cTn id="15" dur="1000" fill="hold">
                                          <p:stCondLst>
                                            <p:cond delay="0"/>
                                          </p:stCondLst>
                                        </p:cTn>
                                        <p:tgtEl>
                                          <p:spTgt spid="12"/>
                                        </p:tgtEl>
                                        <p:attrNameLst>
                                          <p:attrName>r</p:attrName>
                                        </p:attrNameLst>
                                      </p:cBhvr>
                                    </p:animRot>
                                  </p:childTnLst>
                                </p:cTn>
                              </p:par>
                            </p:childTnLst>
                          </p:cTn>
                        </p:par>
                        <p:par>
                          <p:cTn id="16" fill="hold">
                            <p:stCondLst>
                              <p:cond delay="52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08" y="18966"/>
            <a:ext cx="12192000" cy="6858000"/>
          </a:xfrm>
          <a:prstGeom prst="rect">
            <a:avLst/>
          </a:prstGeom>
        </p:spPr>
      </p:pic>
      <p:sp>
        <p:nvSpPr>
          <p:cNvPr id="12" name="TextBox 2"/>
          <p:cNvSpPr txBox="1"/>
          <p:nvPr/>
        </p:nvSpPr>
        <p:spPr>
          <a:xfrm>
            <a:off x="1154549" y="455197"/>
            <a:ext cx="9698488" cy="1446550"/>
          </a:xfrm>
          <a:prstGeom prst="rect">
            <a:avLst/>
          </a:prstGeom>
          <a:noFill/>
        </p:spPr>
        <p:txBody>
          <a:bodyPr vert="horz" wrap="none" rtlCol="0">
            <a:spAutoFit/>
          </a:bodyPr>
          <a:lstStyle>
            <a:defPPr>
              <a:defRPr lang="zh-CN"/>
            </a:defPPr>
            <a:lvl1pPr algn="ctr">
              <a:defRPr sz="16600" b="1">
                <a:ln>
                  <a:gradFill>
                    <a:gsLst>
                      <a:gs pos="0">
                        <a:schemeClr val="accent1">
                          <a:lumMod val="5000"/>
                          <a:lumOff val="95000"/>
                          <a:alpha val="0"/>
                        </a:schemeClr>
                      </a:gs>
                      <a:gs pos="56000">
                        <a:schemeClr val="bg1"/>
                      </a:gs>
                      <a:gs pos="100000">
                        <a:schemeClr val="bg1">
                          <a:alpha val="0"/>
                        </a:schemeClr>
                      </a:gs>
                    </a:gsLst>
                    <a:lin ang="7200000" scaled="0"/>
                  </a:gradFill>
                </a:ln>
                <a:solidFill>
                  <a:srgbClr val="A5C846"/>
                </a:solidFill>
                <a:effectLst>
                  <a:outerShdw blurRad="38100" dist="38100" dir="2700000" algn="tl">
                    <a:srgbClr val="000000">
                      <a:alpha val="43137"/>
                    </a:srgbClr>
                  </a:outerShdw>
                </a:effectLst>
                <a:latin typeface="Agency FB" panose="020B0503020202020204" pitchFamily="34" charset="0"/>
              </a:defRPr>
            </a:lvl1pPr>
            <a:lvl2pPr>
              <a:defRPr/>
            </a:lvl2pPr>
            <a:lvl3pPr>
              <a:defRPr/>
            </a:lvl3pPr>
            <a:lvl4pPr>
              <a:defRPr/>
            </a:lvl4pPr>
            <a:lvl5pPr>
              <a:defRPr/>
            </a:lvl5pPr>
            <a:lvl6pPr>
              <a:defRPr/>
            </a:lvl6pPr>
            <a:lvl7pPr>
              <a:defRPr/>
            </a:lvl7pPr>
            <a:lvl8pPr>
              <a:defRPr/>
            </a:lvl8pPr>
            <a:lvl9pPr>
              <a:defRPr/>
            </a:lvl9pPr>
          </a:lstStyle>
          <a:p>
            <a:r>
              <a:rPr lang="en-US" altLang="zh-CN" sz="4400" dirty="0">
                <a:solidFill>
                  <a:srgbClr val="9E1E1E"/>
                </a:solidFill>
                <a:cs typeface="+mn-ea"/>
                <a:sym typeface="+mn-lt"/>
              </a:rPr>
              <a:t>Constantinople Hard Fork </a:t>
            </a:r>
            <a:r>
              <a:rPr lang="zh-CN" altLang="en-US" sz="4400" dirty="0">
                <a:solidFill>
                  <a:srgbClr val="9E1E1E"/>
                </a:solidFill>
                <a:cs typeface="+mn-ea"/>
                <a:sym typeface="+mn-lt"/>
              </a:rPr>
              <a:t>君士坦丁堡硬分叉</a:t>
            </a:r>
            <a:endParaRPr lang="en-US" altLang="zh-CN" sz="4400" dirty="0">
              <a:solidFill>
                <a:srgbClr val="9E1E1E"/>
              </a:solidFill>
              <a:cs typeface="+mn-ea"/>
              <a:sym typeface="+mn-lt"/>
            </a:endParaRPr>
          </a:p>
          <a:p>
            <a:r>
              <a:rPr lang="zh-CN" altLang="en-US" sz="4400" dirty="0">
                <a:solidFill>
                  <a:srgbClr val="9E1E1E"/>
                </a:solidFill>
                <a:cs typeface="+mn-ea"/>
                <a:sym typeface="+mn-lt"/>
              </a:rPr>
              <a:t>（</a:t>
            </a:r>
            <a:r>
              <a:rPr lang="en-US" altLang="zh-CN" sz="4400" dirty="0">
                <a:solidFill>
                  <a:srgbClr val="9E1E1E"/>
                </a:solidFill>
                <a:cs typeface="+mn-ea"/>
                <a:sym typeface="+mn-lt"/>
              </a:rPr>
              <a:t>2019</a:t>
            </a:r>
            <a:r>
              <a:rPr lang="zh-CN" altLang="en-US" sz="4400" dirty="0">
                <a:solidFill>
                  <a:srgbClr val="9E1E1E"/>
                </a:solidFill>
                <a:cs typeface="+mn-ea"/>
                <a:sym typeface="+mn-lt"/>
              </a:rPr>
              <a:t>年</a:t>
            </a:r>
            <a:r>
              <a:rPr lang="en-US" altLang="zh-CN" sz="4400" dirty="0">
                <a:solidFill>
                  <a:srgbClr val="9E1E1E"/>
                </a:solidFill>
                <a:cs typeface="+mn-ea"/>
                <a:sym typeface="+mn-lt"/>
              </a:rPr>
              <a:t>12</a:t>
            </a:r>
            <a:r>
              <a:rPr lang="zh-CN" altLang="en-US" sz="4400" dirty="0">
                <a:solidFill>
                  <a:srgbClr val="9E1E1E"/>
                </a:solidFill>
                <a:cs typeface="+mn-ea"/>
                <a:sym typeface="+mn-lt"/>
              </a:rPr>
              <a:t>月</a:t>
            </a:r>
            <a:r>
              <a:rPr lang="en-US" altLang="zh-CN" sz="4400" dirty="0">
                <a:solidFill>
                  <a:srgbClr val="9E1E1E"/>
                </a:solidFill>
                <a:cs typeface="+mn-ea"/>
                <a:sym typeface="+mn-lt"/>
              </a:rPr>
              <a:t>8</a:t>
            </a:r>
            <a:r>
              <a:rPr lang="zh-CN" altLang="en-US" sz="4400" dirty="0">
                <a:solidFill>
                  <a:srgbClr val="9E1E1E"/>
                </a:solidFill>
                <a:cs typeface="+mn-ea"/>
                <a:sym typeface="+mn-lt"/>
              </a:rPr>
              <a:t>日）</a:t>
            </a:r>
          </a:p>
        </p:txBody>
      </p:sp>
      <p:cxnSp>
        <p:nvCxnSpPr>
          <p:cNvPr id="19" name="直接连接符 18"/>
          <p:cNvCxnSpPr/>
          <p:nvPr/>
        </p:nvCxnSpPr>
        <p:spPr>
          <a:xfrm>
            <a:off x="2739429" y="2207714"/>
            <a:ext cx="6528725" cy="0"/>
          </a:xfrm>
          <a:prstGeom prst="line">
            <a:avLst/>
          </a:prstGeom>
          <a:ln w="25400">
            <a:solidFill>
              <a:srgbClr val="3975A9"/>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E41D49FF-DD87-4610-8381-C223769B7C27}"/>
              </a:ext>
            </a:extLst>
          </p:cNvPr>
          <p:cNvSpPr/>
          <p:nvPr/>
        </p:nvSpPr>
        <p:spPr>
          <a:xfrm>
            <a:off x="1492624" y="3031322"/>
            <a:ext cx="9206752" cy="2031325"/>
          </a:xfrm>
          <a:prstGeom prst="rect">
            <a:avLst/>
          </a:prstGeom>
        </p:spPr>
        <p:txBody>
          <a:bodyPr wrap="square">
            <a:spAutoFit/>
          </a:bodyPr>
          <a:lstStyle/>
          <a:p>
            <a:pPr fontAlgn="base" latinLnBrk="1"/>
            <a:r>
              <a:rPr lang="zh-CN" altLang="en-US" dirty="0"/>
              <a:t>原因：以太坊网络系统升级</a:t>
            </a:r>
          </a:p>
          <a:p>
            <a:pPr fontAlgn="base" latinLnBrk="1"/>
            <a:r>
              <a:rPr lang="zh-CN" altLang="en-US" dirty="0"/>
              <a:t>目的：使以太网络更轻量、快速、安全</a:t>
            </a:r>
          </a:p>
          <a:p>
            <a:pPr fontAlgn="base" latinLnBrk="1"/>
            <a:r>
              <a:rPr lang="zh-CN" altLang="en-US" dirty="0"/>
              <a:t>升级部分：</a:t>
            </a:r>
            <a:endParaRPr lang="en-US" altLang="zh-CN" dirty="0"/>
          </a:p>
          <a:p>
            <a:pPr fontAlgn="base" latinLnBrk="1"/>
            <a:r>
              <a:rPr lang="en-US" altLang="zh-CN" dirty="0"/>
              <a:t>1.</a:t>
            </a:r>
            <a:r>
              <a:rPr lang="zh-CN" altLang="en-US" dirty="0"/>
              <a:t>降低</a:t>
            </a:r>
            <a:r>
              <a:rPr lang="en-US" altLang="zh-CN" dirty="0"/>
              <a:t>alt_bn128</a:t>
            </a:r>
            <a:r>
              <a:rPr lang="zh-CN" altLang="en-US" dirty="0"/>
              <a:t>预编译</a:t>
            </a:r>
            <a:r>
              <a:rPr lang="en-US" altLang="zh-CN" dirty="0"/>
              <a:t>gas</a:t>
            </a:r>
            <a:r>
              <a:rPr lang="zh-CN" altLang="en-US" dirty="0"/>
              <a:t>费成本</a:t>
            </a:r>
            <a:endParaRPr lang="en-US" altLang="zh-CN" dirty="0"/>
          </a:p>
          <a:p>
            <a:pPr fontAlgn="base" latinLnBrk="1"/>
            <a:r>
              <a:rPr lang="en-US" altLang="zh-CN" dirty="0"/>
              <a:t>2. chain ID</a:t>
            </a:r>
            <a:r>
              <a:rPr lang="zh-CN" altLang="en-US" dirty="0"/>
              <a:t>优化</a:t>
            </a:r>
            <a:endParaRPr lang="en-US" altLang="zh-CN" dirty="0"/>
          </a:p>
          <a:p>
            <a:pPr fontAlgn="base" latinLnBrk="1"/>
            <a:r>
              <a:rPr lang="en-US" altLang="zh-CN" dirty="0"/>
              <a:t>3.</a:t>
            </a:r>
            <a:r>
              <a:rPr lang="zh-CN" altLang="en-US" dirty="0"/>
              <a:t>链上数据调用，每字节</a:t>
            </a:r>
            <a:r>
              <a:rPr lang="en-US" altLang="zh-CN" dirty="0"/>
              <a:t>68 gas</a:t>
            </a:r>
            <a:r>
              <a:rPr lang="zh-CN" altLang="en-US" dirty="0"/>
              <a:t>降低到每字节</a:t>
            </a:r>
            <a:r>
              <a:rPr lang="en-US" altLang="zh-CN" dirty="0"/>
              <a:t>16 gas</a:t>
            </a:r>
          </a:p>
          <a:p>
            <a:pPr fontAlgn="base" latinLnBrk="1"/>
            <a:r>
              <a:rPr lang="en-US" altLang="zh-CN" dirty="0"/>
              <a:t>4.</a:t>
            </a:r>
            <a:r>
              <a:rPr lang="zh-CN" altLang="en-US" dirty="0"/>
              <a:t>支持复杂合约和优化手续费</a:t>
            </a:r>
          </a:p>
        </p:txBody>
      </p:sp>
    </p:spTree>
    <p:extLst>
      <p:ext uri="{BB962C8B-B14F-4D97-AF65-F5344CB8AC3E}">
        <p14:creationId xmlns:p14="http://schemas.microsoft.com/office/powerpoint/2010/main" val="1477819398"/>
      </p:ext>
    </p:extLst>
  </p:cSld>
  <p:clrMapOvr>
    <a:masterClrMapping/>
  </p:clrMapOvr>
  <mc:AlternateContent xmlns:mc="http://schemas.openxmlformats.org/markup-compatibility/2006" xmlns:p14="http://schemas.microsoft.com/office/powerpoint/2010/main">
    <mc:Choice Requires="p14">
      <p:transition spd="slow" p14:dur="1500" advClick="0" advTm="13313">
        <p:random/>
      </p:transition>
    </mc:Choice>
    <mc:Fallback xmlns="">
      <p:transition spd="slow" advClick="0" advTm="13313">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56" presetClass="entr" presetSubtype="0" fill="hold" grpId="0" nodeType="after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 by="(-#ppt_w*2)" calcmode="lin" valueType="num">
                                      <p:cBhvr rctx="PPT">
                                        <p:cTn id="12" dur="500" autoRev="1" fill="hold">
                                          <p:stCondLst>
                                            <p:cond delay="0"/>
                                          </p:stCondLst>
                                        </p:cTn>
                                        <p:tgtEl>
                                          <p:spTgt spid="12"/>
                                        </p:tgtEl>
                                        <p:attrNameLst>
                                          <p:attrName>ppt_w</p:attrName>
                                        </p:attrNameLst>
                                      </p:cBhvr>
                                    </p:anim>
                                    <p:anim by="(#ppt_w*0.50)" calcmode="lin" valueType="num">
                                      <p:cBhvr>
                                        <p:cTn id="13" dur="500" decel="50000" autoRev="1" fill="hold">
                                          <p:stCondLst>
                                            <p:cond delay="0"/>
                                          </p:stCondLst>
                                        </p:cTn>
                                        <p:tgtEl>
                                          <p:spTgt spid="12"/>
                                        </p:tgtEl>
                                        <p:attrNameLst>
                                          <p:attrName>ppt_x</p:attrName>
                                        </p:attrNameLst>
                                      </p:cBhvr>
                                    </p:anim>
                                    <p:anim from="(-#ppt_h/2)" to="(#ppt_y)" calcmode="lin" valueType="num">
                                      <p:cBhvr>
                                        <p:cTn id="14" dur="1000" fill="hold">
                                          <p:stCondLst>
                                            <p:cond delay="0"/>
                                          </p:stCondLst>
                                        </p:cTn>
                                        <p:tgtEl>
                                          <p:spTgt spid="12"/>
                                        </p:tgtEl>
                                        <p:attrNameLst>
                                          <p:attrName>ppt_y</p:attrName>
                                        </p:attrNameLst>
                                      </p:cBhvr>
                                    </p:anim>
                                    <p:animRot by="21600000">
                                      <p:cBhvr>
                                        <p:cTn id="15" dur="1000" fill="hold">
                                          <p:stCondLst>
                                            <p:cond delay="0"/>
                                          </p:stCondLst>
                                        </p:cTn>
                                        <p:tgtEl>
                                          <p:spTgt spid="12"/>
                                        </p:tgtEl>
                                        <p:attrNameLst>
                                          <p:attrName>r</p:attrName>
                                        </p:attrNameLst>
                                      </p:cBhvr>
                                    </p:animRot>
                                  </p:childTnLst>
                                </p:cTn>
                              </p:par>
                            </p:childTnLst>
                          </p:cTn>
                        </p:par>
                        <p:par>
                          <p:cTn id="16" fill="hold">
                            <p:stCondLst>
                              <p:cond delay="56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08" y="18966"/>
            <a:ext cx="12192000" cy="6858000"/>
          </a:xfrm>
          <a:prstGeom prst="rect">
            <a:avLst/>
          </a:prstGeom>
        </p:spPr>
      </p:pic>
      <p:sp>
        <p:nvSpPr>
          <p:cNvPr id="12" name="TextBox 2"/>
          <p:cNvSpPr txBox="1"/>
          <p:nvPr/>
        </p:nvSpPr>
        <p:spPr>
          <a:xfrm>
            <a:off x="4892786" y="1432350"/>
            <a:ext cx="2406429" cy="769441"/>
          </a:xfrm>
          <a:prstGeom prst="rect">
            <a:avLst/>
          </a:prstGeom>
          <a:noFill/>
        </p:spPr>
        <p:txBody>
          <a:bodyPr vert="horz" wrap="none" rtlCol="0">
            <a:spAutoFit/>
          </a:bodyPr>
          <a:lstStyle>
            <a:defPPr>
              <a:defRPr lang="zh-CN"/>
            </a:defPPr>
            <a:lvl1pPr algn="ctr">
              <a:defRPr sz="16600" b="1">
                <a:ln>
                  <a:gradFill>
                    <a:gsLst>
                      <a:gs pos="0">
                        <a:schemeClr val="accent1">
                          <a:lumMod val="5000"/>
                          <a:lumOff val="95000"/>
                          <a:alpha val="0"/>
                        </a:schemeClr>
                      </a:gs>
                      <a:gs pos="56000">
                        <a:schemeClr val="bg1"/>
                      </a:gs>
                      <a:gs pos="100000">
                        <a:schemeClr val="bg1">
                          <a:alpha val="0"/>
                        </a:schemeClr>
                      </a:gs>
                    </a:gsLst>
                    <a:lin ang="7200000" scaled="0"/>
                  </a:gradFill>
                </a:ln>
                <a:solidFill>
                  <a:srgbClr val="A5C846"/>
                </a:solidFill>
                <a:effectLst>
                  <a:outerShdw blurRad="38100" dist="38100" dir="2700000" algn="tl">
                    <a:srgbClr val="000000">
                      <a:alpha val="43137"/>
                    </a:srgbClr>
                  </a:outerShdw>
                </a:effectLst>
                <a:latin typeface="Agency FB" panose="020B0503020202020204" pitchFamily="34" charset="0"/>
              </a:defRPr>
            </a:lvl1pPr>
            <a:lvl2pPr>
              <a:defRPr/>
            </a:lvl2pPr>
            <a:lvl3pPr>
              <a:defRPr/>
            </a:lvl3pPr>
            <a:lvl4pPr>
              <a:defRPr/>
            </a:lvl4pPr>
            <a:lvl5pPr>
              <a:defRPr/>
            </a:lvl5pPr>
            <a:lvl6pPr>
              <a:defRPr/>
            </a:lvl6pPr>
            <a:lvl7pPr>
              <a:defRPr/>
            </a:lvl7pPr>
            <a:lvl8pPr>
              <a:defRPr/>
            </a:lvl8pPr>
            <a:lvl9pPr>
              <a:defRPr/>
            </a:lvl9pPr>
          </a:lstStyle>
          <a:p>
            <a:r>
              <a:rPr lang="en-US" altLang="zh-CN" sz="4400" dirty="0">
                <a:solidFill>
                  <a:srgbClr val="9E1E1E"/>
                </a:solidFill>
                <a:cs typeface="+mn-ea"/>
                <a:sym typeface="+mn-lt"/>
              </a:rPr>
              <a:t>POW</a:t>
            </a:r>
            <a:r>
              <a:rPr lang="zh-CN" altLang="en-US" sz="4400" dirty="0">
                <a:solidFill>
                  <a:srgbClr val="9E1E1E"/>
                </a:solidFill>
                <a:cs typeface="+mn-ea"/>
                <a:sym typeface="+mn-lt"/>
              </a:rPr>
              <a:t>和</a:t>
            </a:r>
            <a:r>
              <a:rPr lang="en-US" altLang="zh-CN" sz="4400" dirty="0">
                <a:solidFill>
                  <a:srgbClr val="9E1E1E"/>
                </a:solidFill>
                <a:cs typeface="+mn-ea"/>
                <a:sym typeface="+mn-lt"/>
              </a:rPr>
              <a:t>POS</a:t>
            </a:r>
            <a:endParaRPr lang="zh-CN" altLang="en-US" sz="4400" dirty="0">
              <a:solidFill>
                <a:srgbClr val="9E1E1E"/>
              </a:solidFill>
              <a:cs typeface="+mn-ea"/>
              <a:sym typeface="+mn-lt"/>
            </a:endParaRPr>
          </a:p>
        </p:txBody>
      </p:sp>
      <p:cxnSp>
        <p:nvCxnSpPr>
          <p:cNvPr id="19" name="直接连接符 18"/>
          <p:cNvCxnSpPr/>
          <p:nvPr/>
        </p:nvCxnSpPr>
        <p:spPr>
          <a:xfrm>
            <a:off x="2831636" y="2638021"/>
            <a:ext cx="6528725" cy="0"/>
          </a:xfrm>
          <a:prstGeom prst="line">
            <a:avLst/>
          </a:prstGeom>
          <a:ln w="25400">
            <a:solidFill>
              <a:srgbClr val="3975A9"/>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E41D49FF-DD87-4610-8381-C223769B7C27}"/>
              </a:ext>
            </a:extLst>
          </p:cNvPr>
          <p:cNvSpPr/>
          <p:nvPr/>
        </p:nvSpPr>
        <p:spPr>
          <a:xfrm>
            <a:off x="1492624" y="3074252"/>
            <a:ext cx="9206752" cy="1200329"/>
          </a:xfrm>
          <a:prstGeom prst="rect">
            <a:avLst/>
          </a:prstGeom>
        </p:spPr>
        <p:txBody>
          <a:bodyPr wrap="square">
            <a:spAutoFit/>
          </a:bodyPr>
          <a:lstStyle/>
          <a:p>
            <a:r>
              <a:rPr lang="zh-CN" altLang="en-US" dirty="0"/>
              <a:t>工作量证明（</a:t>
            </a:r>
            <a:r>
              <a:rPr lang="en-US" altLang="zh-CN" dirty="0" err="1"/>
              <a:t>PoW</a:t>
            </a:r>
            <a:r>
              <a:rPr lang="zh-CN" altLang="en-US" dirty="0"/>
              <a:t>）</a:t>
            </a:r>
            <a:endParaRPr lang="en-US" altLang="zh-CN" dirty="0"/>
          </a:p>
          <a:p>
            <a:pPr marL="285750" indent="-285750">
              <a:buFont typeface="Arial" panose="020B0604020202020204" pitchFamily="34" charset="0"/>
              <a:buChar char="•"/>
            </a:pPr>
            <a:r>
              <a:rPr lang="zh-CN" altLang="en-US" dirty="0"/>
              <a:t>消耗大量的能源和计算能力</a:t>
            </a:r>
            <a:endParaRPr lang="en-US" altLang="zh-CN" dirty="0"/>
          </a:p>
          <a:p>
            <a:pPr marL="285750" indent="-285750">
              <a:buFont typeface="Arial" panose="020B0604020202020204" pitchFamily="34" charset="0"/>
              <a:buChar char="•"/>
            </a:pPr>
            <a:r>
              <a:rPr lang="zh-CN" altLang="en-US" dirty="0"/>
              <a:t>算力变得越来越集中，截至目前，</a:t>
            </a:r>
            <a:r>
              <a:rPr lang="en-US" altLang="zh-CN" dirty="0"/>
              <a:t>71</a:t>
            </a:r>
            <a:r>
              <a:rPr lang="zh-CN" altLang="en-US" dirty="0"/>
              <a:t>％的哈希算力由五个矿池控制。</a:t>
            </a:r>
            <a:endParaRPr lang="en-US" altLang="zh-CN" dirty="0"/>
          </a:p>
          <a:p>
            <a:pPr marL="285750" indent="-285750">
              <a:buFont typeface="Arial" panose="020B0604020202020204" pitchFamily="34" charset="0"/>
              <a:buChar char="•"/>
            </a:pPr>
            <a:r>
              <a:rPr lang="zh-CN" altLang="en-US" dirty="0"/>
              <a:t>几个矿池如果达成共识，即可发起</a:t>
            </a:r>
            <a:r>
              <a:rPr lang="en-US" altLang="zh-CN" dirty="0"/>
              <a:t>51%</a:t>
            </a:r>
            <a:r>
              <a:rPr lang="zh-CN" altLang="en-US" dirty="0"/>
              <a:t>攻击</a:t>
            </a:r>
          </a:p>
        </p:txBody>
      </p:sp>
    </p:spTree>
    <p:extLst>
      <p:ext uri="{BB962C8B-B14F-4D97-AF65-F5344CB8AC3E}">
        <p14:creationId xmlns:p14="http://schemas.microsoft.com/office/powerpoint/2010/main" val="2183014892"/>
      </p:ext>
    </p:extLst>
  </p:cSld>
  <p:clrMapOvr>
    <a:masterClrMapping/>
  </p:clrMapOvr>
  <mc:AlternateContent xmlns:mc="http://schemas.openxmlformats.org/markup-compatibility/2006" xmlns:p14="http://schemas.microsoft.com/office/powerpoint/2010/main">
    <mc:Choice Requires="p14">
      <p:transition spd="slow" p14:dur="1500" advClick="0" advTm="13313">
        <p:random/>
      </p:transition>
    </mc:Choice>
    <mc:Fallback xmlns="">
      <p:transition spd="slow" advClick="0" advTm="13313">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56" presetClass="entr" presetSubtype="0" fill="hold" grpId="0" nodeType="after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 by="(-#ppt_w*2)" calcmode="lin" valueType="num">
                                      <p:cBhvr rctx="PPT">
                                        <p:cTn id="12" dur="500" autoRev="1" fill="hold">
                                          <p:stCondLst>
                                            <p:cond delay="0"/>
                                          </p:stCondLst>
                                        </p:cTn>
                                        <p:tgtEl>
                                          <p:spTgt spid="12"/>
                                        </p:tgtEl>
                                        <p:attrNameLst>
                                          <p:attrName>ppt_w</p:attrName>
                                        </p:attrNameLst>
                                      </p:cBhvr>
                                    </p:anim>
                                    <p:anim by="(#ppt_w*0.50)" calcmode="lin" valueType="num">
                                      <p:cBhvr>
                                        <p:cTn id="13" dur="500" decel="50000" autoRev="1" fill="hold">
                                          <p:stCondLst>
                                            <p:cond delay="0"/>
                                          </p:stCondLst>
                                        </p:cTn>
                                        <p:tgtEl>
                                          <p:spTgt spid="12"/>
                                        </p:tgtEl>
                                        <p:attrNameLst>
                                          <p:attrName>ppt_x</p:attrName>
                                        </p:attrNameLst>
                                      </p:cBhvr>
                                    </p:anim>
                                    <p:anim from="(-#ppt_h/2)" to="(#ppt_y)" calcmode="lin" valueType="num">
                                      <p:cBhvr>
                                        <p:cTn id="14" dur="1000" fill="hold">
                                          <p:stCondLst>
                                            <p:cond delay="0"/>
                                          </p:stCondLst>
                                        </p:cTn>
                                        <p:tgtEl>
                                          <p:spTgt spid="12"/>
                                        </p:tgtEl>
                                        <p:attrNameLst>
                                          <p:attrName>ppt_y</p:attrName>
                                        </p:attrNameLst>
                                      </p:cBhvr>
                                    </p:anim>
                                    <p:animRot by="21600000">
                                      <p:cBhvr>
                                        <p:cTn id="15" dur="1000" fill="hold">
                                          <p:stCondLst>
                                            <p:cond delay="0"/>
                                          </p:stCondLst>
                                        </p:cTn>
                                        <p:tgtEl>
                                          <p:spTgt spid="12"/>
                                        </p:tgtEl>
                                        <p:attrNameLst>
                                          <p:attrName>r</p:attrName>
                                        </p:attrNameLst>
                                      </p:cBhvr>
                                    </p:animRot>
                                  </p:childTnLst>
                                </p:cTn>
                              </p:par>
                            </p:childTnLst>
                          </p:cTn>
                        </p:par>
                        <p:par>
                          <p:cTn id="16" fill="hold">
                            <p:stCondLst>
                              <p:cond delay="21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08" y="18966"/>
            <a:ext cx="12192000" cy="6858000"/>
          </a:xfrm>
          <a:prstGeom prst="rect">
            <a:avLst/>
          </a:prstGeom>
        </p:spPr>
      </p:pic>
      <p:sp>
        <p:nvSpPr>
          <p:cNvPr id="12" name="TextBox 2"/>
          <p:cNvSpPr txBox="1"/>
          <p:nvPr/>
        </p:nvSpPr>
        <p:spPr>
          <a:xfrm>
            <a:off x="2507517" y="1432350"/>
            <a:ext cx="7176965" cy="769441"/>
          </a:xfrm>
          <a:prstGeom prst="rect">
            <a:avLst/>
          </a:prstGeom>
          <a:noFill/>
        </p:spPr>
        <p:txBody>
          <a:bodyPr vert="horz" wrap="none" rtlCol="0">
            <a:spAutoFit/>
          </a:bodyPr>
          <a:lstStyle>
            <a:defPPr>
              <a:defRPr lang="zh-CN"/>
            </a:defPPr>
            <a:lvl1pPr algn="ctr">
              <a:defRPr sz="16600" b="1">
                <a:ln>
                  <a:gradFill>
                    <a:gsLst>
                      <a:gs pos="0">
                        <a:schemeClr val="accent1">
                          <a:lumMod val="5000"/>
                          <a:lumOff val="95000"/>
                          <a:alpha val="0"/>
                        </a:schemeClr>
                      </a:gs>
                      <a:gs pos="56000">
                        <a:schemeClr val="bg1"/>
                      </a:gs>
                      <a:gs pos="100000">
                        <a:schemeClr val="bg1">
                          <a:alpha val="0"/>
                        </a:schemeClr>
                      </a:gs>
                    </a:gsLst>
                    <a:lin ang="7200000" scaled="0"/>
                  </a:gradFill>
                </a:ln>
                <a:solidFill>
                  <a:srgbClr val="A5C846"/>
                </a:solidFill>
                <a:effectLst>
                  <a:outerShdw blurRad="38100" dist="38100" dir="2700000" algn="tl">
                    <a:srgbClr val="000000">
                      <a:alpha val="43137"/>
                    </a:srgbClr>
                  </a:outerShdw>
                </a:effectLst>
                <a:latin typeface="Agency FB" panose="020B0503020202020204" pitchFamily="34" charset="0"/>
              </a:defRPr>
            </a:lvl1pPr>
            <a:lvl2pPr>
              <a:defRPr/>
            </a:lvl2pPr>
            <a:lvl3pPr>
              <a:defRPr/>
            </a:lvl3pPr>
            <a:lvl4pPr>
              <a:defRPr/>
            </a:lvl4pPr>
            <a:lvl5pPr>
              <a:defRPr/>
            </a:lvl5pPr>
            <a:lvl6pPr>
              <a:defRPr/>
            </a:lvl6pPr>
            <a:lvl7pPr>
              <a:defRPr/>
            </a:lvl7pPr>
            <a:lvl8pPr>
              <a:defRPr/>
            </a:lvl8pPr>
            <a:lvl9pPr>
              <a:defRPr/>
            </a:lvl9pPr>
          </a:lstStyle>
          <a:p>
            <a:r>
              <a:rPr lang="zh-CN" altLang="en-US" sz="4400" dirty="0">
                <a:solidFill>
                  <a:srgbClr val="9E1E1E"/>
                </a:solidFill>
                <a:cs typeface="+mn-ea"/>
                <a:sym typeface="+mn-lt"/>
              </a:rPr>
              <a:t>零知识证明</a:t>
            </a:r>
            <a:r>
              <a:rPr lang="en-US" altLang="zh-CN" sz="4400" dirty="0">
                <a:solidFill>
                  <a:srgbClr val="9E1E1E"/>
                </a:solidFill>
                <a:cs typeface="+mn-ea"/>
                <a:sym typeface="+mn-lt"/>
              </a:rPr>
              <a:t>Zero knowledge proof</a:t>
            </a:r>
            <a:endParaRPr lang="zh-CN" altLang="en-US" sz="4400" dirty="0">
              <a:solidFill>
                <a:srgbClr val="9E1E1E"/>
              </a:solidFill>
              <a:cs typeface="+mn-ea"/>
              <a:sym typeface="+mn-lt"/>
            </a:endParaRPr>
          </a:p>
        </p:txBody>
      </p:sp>
      <p:cxnSp>
        <p:nvCxnSpPr>
          <p:cNvPr id="19" name="直接连接符 18"/>
          <p:cNvCxnSpPr/>
          <p:nvPr/>
        </p:nvCxnSpPr>
        <p:spPr>
          <a:xfrm>
            <a:off x="2831636" y="2638021"/>
            <a:ext cx="6528725" cy="0"/>
          </a:xfrm>
          <a:prstGeom prst="line">
            <a:avLst/>
          </a:prstGeom>
          <a:ln w="25400">
            <a:solidFill>
              <a:srgbClr val="3975A9"/>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D8CD6614-79B7-492F-88F9-0633E56CCF9E}"/>
              </a:ext>
            </a:extLst>
          </p:cNvPr>
          <p:cNvSpPr/>
          <p:nvPr/>
        </p:nvSpPr>
        <p:spPr>
          <a:xfrm>
            <a:off x="3047998" y="3296649"/>
            <a:ext cx="6096000" cy="923330"/>
          </a:xfrm>
          <a:prstGeom prst="rect">
            <a:avLst/>
          </a:prstGeom>
        </p:spPr>
        <p:txBody>
          <a:bodyPr>
            <a:spAutoFit/>
          </a:bodyPr>
          <a:lstStyle/>
          <a:p>
            <a:r>
              <a:rPr lang="zh-CN" altLang="en-US" dirty="0">
                <a:solidFill>
                  <a:srgbClr val="404040"/>
                </a:solidFill>
                <a:latin typeface="-apple-system"/>
              </a:rPr>
              <a:t>零知识证明就是既能充分证明自己是某种权益的合法拥有者，又不把有关的信息泄露出去</a:t>
            </a:r>
            <a:r>
              <a:rPr lang="en-US" altLang="zh-CN" dirty="0">
                <a:solidFill>
                  <a:srgbClr val="404040"/>
                </a:solidFill>
                <a:latin typeface="-apple-system"/>
              </a:rPr>
              <a:t>——</a:t>
            </a:r>
            <a:r>
              <a:rPr lang="zh-CN" altLang="en-US" dirty="0">
                <a:solidFill>
                  <a:srgbClr val="404040"/>
                </a:solidFill>
                <a:latin typeface="-apple-system"/>
              </a:rPr>
              <a:t>即给外界的“知识”为“零”。</a:t>
            </a:r>
            <a:endParaRPr lang="zh-CN" altLang="en-US" dirty="0"/>
          </a:p>
        </p:txBody>
      </p:sp>
    </p:spTree>
    <p:extLst>
      <p:ext uri="{BB962C8B-B14F-4D97-AF65-F5344CB8AC3E}">
        <p14:creationId xmlns:p14="http://schemas.microsoft.com/office/powerpoint/2010/main" val="2082850654"/>
      </p:ext>
    </p:extLst>
  </p:cSld>
  <p:clrMapOvr>
    <a:masterClrMapping/>
  </p:clrMapOvr>
  <mc:AlternateContent xmlns:mc="http://schemas.openxmlformats.org/markup-compatibility/2006" xmlns:p14="http://schemas.microsoft.com/office/powerpoint/2010/main">
    <mc:Choice Requires="p14">
      <p:transition spd="slow" p14:dur="1500" advClick="0" advTm="13313">
        <p:random/>
      </p:transition>
    </mc:Choice>
    <mc:Fallback xmlns="">
      <p:transition spd="slow" advClick="0" advTm="13313">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56" presetClass="entr" presetSubtype="0" fill="hold" grpId="0" nodeType="after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 by="(-#ppt_w*2)" calcmode="lin" valueType="num">
                                      <p:cBhvr rctx="PPT">
                                        <p:cTn id="12" dur="500" autoRev="1" fill="hold">
                                          <p:stCondLst>
                                            <p:cond delay="0"/>
                                          </p:stCondLst>
                                        </p:cTn>
                                        <p:tgtEl>
                                          <p:spTgt spid="12"/>
                                        </p:tgtEl>
                                        <p:attrNameLst>
                                          <p:attrName>ppt_w</p:attrName>
                                        </p:attrNameLst>
                                      </p:cBhvr>
                                    </p:anim>
                                    <p:anim by="(#ppt_w*0.50)" calcmode="lin" valueType="num">
                                      <p:cBhvr>
                                        <p:cTn id="13" dur="500" decel="50000" autoRev="1" fill="hold">
                                          <p:stCondLst>
                                            <p:cond delay="0"/>
                                          </p:stCondLst>
                                        </p:cTn>
                                        <p:tgtEl>
                                          <p:spTgt spid="12"/>
                                        </p:tgtEl>
                                        <p:attrNameLst>
                                          <p:attrName>ppt_x</p:attrName>
                                        </p:attrNameLst>
                                      </p:cBhvr>
                                    </p:anim>
                                    <p:anim from="(-#ppt_h/2)" to="(#ppt_y)" calcmode="lin" valueType="num">
                                      <p:cBhvr>
                                        <p:cTn id="14" dur="1000" fill="hold">
                                          <p:stCondLst>
                                            <p:cond delay="0"/>
                                          </p:stCondLst>
                                        </p:cTn>
                                        <p:tgtEl>
                                          <p:spTgt spid="12"/>
                                        </p:tgtEl>
                                        <p:attrNameLst>
                                          <p:attrName>ppt_y</p:attrName>
                                        </p:attrNameLst>
                                      </p:cBhvr>
                                    </p:anim>
                                    <p:animRot by="21600000">
                                      <p:cBhvr>
                                        <p:cTn id="15" dur="1000" fill="hold">
                                          <p:stCondLst>
                                            <p:cond delay="0"/>
                                          </p:stCondLst>
                                        </p:cTn>
                                        <p:tgtEl>
                                          <p:spTgt spid="12"/>
                                        </p:tgtEl>
                                        <p:attrNameLst>
                                          <p:attrName>r</p:attrName>
                                        </p:attrNameLst>
                                      </p:cBhvr>
                                    </p:animRot>
                                  </p:childTnLst>
                                </p:cTn>
                              </p:par>
                            </p:childTnLst>
                          </p:cTn>
                        </p:par>
                        <p:par>
                          <p:cTn id="16" fill="hold">
                            <p:stCondLst>
                              <p:cond delay="37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08" y="18966"/>
            <a:ext cx="12192000" cy="6858000"/>
          </a:xfrm>
          <a:prstGeom prst="rect">
            <a:avLst/>
          </a:prstGeom>
        </p:spPr>
      </p:pic>
      <p:sp>
        <p:nvSpPr>
          <p:cNvPr id="12" name="TextBox 2"/>
          <p:cNvSpPr txBox="1"/>
          <p:nvPr/>
        </p:nvSpPr>
        <p:spPr>
          <a:xfrm>
            <a:off x="5439409" y="1432350"/>
            <a:ext cx="1313180" cy="769441"/>
          </a:xfrm>
          <a:prstGeom prst="rect">
            <a:avLst/>
          </a:prstGeom>
          <a:noFill/>
        </p:spPr>
        <p:txBody>
          <a:bodyPr vert="horz" wrap="none" rtlCol="0">
            <a:spAutoFit/>
          </a:bodyPr>
          <a:lstStyle>
            <a:defPPr>
              <a:defRPr lang="zh-CN"/>
            </a:defPPr>
            <a:lvl1pPr algn="ctr">
              <a:defRPr sz="16600" b="1">
                <a:ln>
                  <a:gradFill>
                    <a:gsLst>
                      <a:gs pos="0">
                        <a:schemeClr val="accent1">
                          <a:lumMod val="5000"/>
                          <a:lumOff val="95000"/>
                          <a:alpha val="0"/>
                        </a:schemeClr>
                      </a:gs>
                      <a:gs pos="56000">
                        <a:schemeClr val="bg1"/>
                      </a:gs>
                      <a:gs pos="100000">
                        <a:schemeClr val="bg1">
                          <a:alpha val="0"/>
                        </a:schemeClr>
                      </a:gs>
                    </a:gsLst>
                    <a:lin ang="7200000" scaled="0"/>
                  </a:gradFill>
                </a:ln>
                <a:solidFill>
                  <a:srgbClr val="A5C846"/>
                </a:solidFill>
                <a:effectLst>
                  <a:outerShdw blurRad="38100" dist="38100" dir="2700000" algn="tl">
                    <a:srgbClr val="000000">
                      <a:alpha val="43137"/>
                    </a:srgbClr>
                  </a:outerShdw>
                </a:effectLst>
                <a:latin typeface="Agency FB" panose="020B0503020202020204" pitchFamily="34" charset="0"/>
              </a:defRPr>
            </a:lvl1pPr>
            <a:lvl2pPr>
              <a:defRPr/>
            </a:lvl2pPr>
            <a:lvl3pPr>
              <a:defRPr/>
            </a:lvl3pPr>
            <a:lvl4pPr>
              <a:defRPr/>
            </a:lvl4pPr>
            <a:lvl5pPr>
              <a:defRPr/>
            </a:lvl5pPr>
            <a:lvl6pPr>
              <a:defRPr/>
            </a:lvl6pPr>
            <a:lvl7pPr>
              <a:defRPr/>
            </a:lvl7pPr>
            <a:lvl8pPr>
              <a:defRPr/>
            </a:lvl8pPr>
            <a:lvl9pPr>
              <a:defRPr/>
            </a:lvl9pPr>
          </a:lstStyle>
          <a:p>
            <a:r>
              <a:rPr lang="zh-CN" altLang="en-US" sz="4400" dirty="0">
                <a:solidFill>
                  <a:srgbClr val="9E1E1E"/>
                </a:solidFill>
                <a:cs typeface="+mn-ea"/>
                <a:sym typeface="+mn-lt"/>
              </a:rPr>
              <a:t>代币</a:t>
            </a:r>
          </a:p>
        </p:txBody>
      </p:sp>
      <p:cxnSp>
        <p:nvCxnSpPr>
          <p:cNvPr id="19" name="直接连接符 18"/>
          <p:cNvCxnSpPr/>
          <p:nvPr/>
        </p:nvCxnSpPr>
        <p:spPr>
          <a:xfrm>
            <a:off x="2831636" y="2638021"/>
            <a:ext cx="6528725" cy="0"/>
          </a:xfrm>
          <a:prstGeom prst="line">
            <a:avLst/>
          </a:prstGeom>
          <a:ln w="25400">
            <a:solidFill>
              <a:srgbClr val="3975A9"/>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E41D49FF-DD87-4610-8381-C223769B7C27}"/>
              </a:ext>
            </a:extLst>
          </p:cNvPr>
          <p:cNvSpPr/>
          <p:nvPr/>
        </p:nvSpPr>
        <p:spPr>
          <a:xfrm>
            <a:off x="1492624" y="3074252"/>
            <a:ext cx="9206752" cy="923330"/>
          </a:xfrm>
          <a:prstGeom prst="rect">
            <a:avLst/>
          </a:prstGeom>
        </p:spPr>
        <p:txBody>
          <a:bodyPr wrap="square">
            <a:spAutoFit/>
          </a:bodyPr>
          <a:lstStyle/>
          <a:p>
            <a:r>
              <a:rPr lang="en-US" altLang="zh-CN" dirty="0"/>
              <a:t>Tokens</a:t>
            </a:r>
          </a:p>
          <a:p>
            <a:r>
              <a:rPr lang="zh-CN" altLang="en-US" dirty="0"/>
              <a:t>智能合约可以创造代币供分布式应用程序使用。分布式应用程序的代币化让用户、投资者以及管理者的利益一致。代币也可以用来进行首次代币发行。</a:t>
            </a:r>
          </a:p>
        </p:txBody>
      </p:sp>
    </p:spTree>
    <p:extLst>
      <p:ext uri="{BB962C8B-B14F-4D97-AF65-F5344CB8AC3E}">
        <p14:creationId xmlns:p14="http://schemas.microsoft.com/office/powerpoint/2010/main" val="3203515295"/>
      </p:ext>
    </p:extLst>
  </p:cSld>
  <p:clrMapOvr>
    <a:masterClrMapping/>
  </p:clrMapOvr>
  <mc:AlternateContent xmlns:mc="http://schemas.openxmlformats.org/markup-compatibility/2006" xmlns:p14="http://schemas.microsoft.com/office/powerpoint/2010/main">
    <mc:Choice Requires="p14">
      <p:transition spd="slow" p14:dur="1500" advClick="0" advTm="13313">
        <p:random/>
      </p:transition>
    </mc:Choice>
    <mc:Fallback xmlns="">
      <p:transition spd="slow" advClick="0" advTm="13313">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56" presetClass="entr" presetSubtype="0" fill="hold" grpId="0" nodeType="after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 by="(-#ppt_w*2)" calcmode="lin" valueType="num">
                                      <p:cBhvr rctx="PPT">
                                        <p:cTn id="12" dur="500" autoRev="1" fill="hold">
                                          <p:stCondLst>
                                            <p:cond delay="0"/>
                                          </p:stCondLst>
                                        </p:cTn>
                                        <p:tgtEl>
                                          <p:spTgt spid="12"/>
                                        </p:tgtEl>
                                        <p:attrNameLst>
                                          <p:attrName>ppt_w</p:attrName>
                                        </p:attrNameLst>
                                      </p:cBhvr>
                                    </p:anim>
                                    <p:anim by="(#ppt_w*0.50)" calcmode="lin" valueType="num">
                                      <p:cBhvr>
                                        <p:cTn id="13" dur="500" decel="50000" autoRev="1" fill="hold">
                                          <p:stCondLst>
                                            <p:cond delay="0"/>
                                          </p:stCondLst>
                                        </p:cTn>
                                        <p:tgtEl>
                                          <p:spTgt spid="12"/>
                                        </p:tgtEl>
                                        <p:attrNameLst>
                                          <p:attrName>ppt_x</p:attrName>
                                        </p:attrNameLst>
                                      </p:cBhvr>
                                    </p:anim>
                                    <p:anim from="(-#ppt_h/2)" to="(#ppt_y)" calcmode="lin" valueType="num">
                                      <p:cBhvr>
                                        <p:cTn id="14" dur="1000" fill="hold">
                                          <p:stCondLst>
                                            <p:cond delay="0"/>
                                          </p:stCondLst>
                                        </p:cTn>
                                        <p:tgtEl>
                                          <p:spTgt spid="12"/>
                                        </p:tgtEl>
                                        <p:attrNameLst>
                                          <p:attrName>ppt_y</p:attrName>
                                        </p:attrNameLst>
                                      </p:cBhvr>
                                    </p:anim>
                                    <p:animRot by="21600000">
                                      <p:cBhvr>
                                        <p:cTn id="15" dur="1000" fill="hold">
                                          <p:stCondLst>
                                            <p:cond delay="0"/>
                                          </p:stCondLst>
                                        </p:cTn>
                                        <p:tgtEl>
                                          <p:spTgt spid="12"/>
                                        </p:tgtEl>
                                        <p:attrNameLst>
                                          <p:attrName>r</p:attrName>
                                        </p:attrNameLst>
                                      </p:cBhvr>
                                    </p:animRot>
                                  </p:childTnLst>
                                </p:cTn>
                              </p:par>
                            </p:childTnLst>
                          </p:cTn>
                        </p:par>
                        <p:par>
                          <p:cTn id="16" fill="hold">
                            <p:stCondLst>
                              <p:cond delay="16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08" y="18966"/>
            <a:ext cx="12192000" cy="6858000"/>
          </a:xfrm>
          <a:prstGeom prst="rect">
            <a:avLst/>
          </a:prstGeom>
        </p:spPr>
      </p:pic>
      <p:sp>
        <p:nvSpPr>
          <p:cNvPr id="12" name="TextBox 2"/>
          <p:cNvSpPr txBox="1"/>
          <p:nvPr/>
        </p:nvSpPr>
        <p:spPr>
          <a:xfrm>
            <a:off x="4875152" y="1432350"/>
            <a:ext cx="2441694" cy="769441"/>
          </a:xfrm>
          <a:prstGeom prst="rect">
            <a:avLst/>
          </a:prstGeom>
          <a:noFill/>
        </p:spPr>
        <p:txBody>
          <a:bodyPr vert="horz" wrap="none" rtlCol="0">
            <a:spAutoFit/>
          </a:bodyPr>
          <a:lstStyle>
            <a:defPPr>
              <a:defRPr lang="zh-CN"/>
            </a:defPPr>
            <a:lvl1pPr algn="ctr">
              <a:defRPr sz="16600" b="1">
                <a:ln>
                  <a:gradFill>
                    <a:gsLst>
                      <a:gs pos="0">
                        <a:schemeClr val="accent1">
                          <a:lumMod val="5000"/>
                          <a:lumOff val="95000"/>
                          <a:alpha val="0"/>
                        </a:schemeClr>
                      </a:gs>
                      <a:gs pos="56000">
                        <a:schemeClr val="bg1"/>
                      </a:gs>
                      <a:gs pos="100000">
                        <a:schemeClr val="bg1">
                          <a:alpha val="0"/>
                        </a:schemeClr>
                      </a:gs>
                    </a:gsLst>
                    <a:lin ang="7200000" scaled="0"/>
                  </a:gradFill>
                </a:ln>
                <a:solidFill>
                  <a:srgbClr val="A5C846"/>
                </a:solidFill>
                <a:effectLst>
                  <a:outerShdw blurRad="38100" dist="38100" dir="2700000" algn="tl">
                    <a:srgbClr val="000000">
                      <a:alpha val="43137"/>
                    </a:srgbClr>
                  </a:outerShdw>
                </a:effectLst>
                <a:latin typeface="Agency FB" panose="020B0503020202020204" pitchFamily="34" charset="0"/>
              </a:defRPr>
            </a:lvl1pPr>
            <a:lvl2pPr>
              <a:defRPr/>
            </a:lvl2pPr>
            <a:lvl3pPr>
              <a:defRPr/>
            </a:lvl3pPr>
            <a:lvl4pPr>
              <a:defRPr/>
            </a:lvl4pPr>
            <a:lvl5pPr>
              <a:defRPr/>
            </a:lvl5pPr>
            <a:lvl6pPr>
              <a:defRPr/>
            </a:lvl6pPr>
            <a:lvl7pPr>
              <a:defRPr/>
            </a:lvl7pPr>
            <a:lvl8pPr>
              <a:defRPr/>
            </a:lvl8pPr>
            <a:lvl9pPr>
              <a:defRPr/>
            </a:lvl9pPr>
          </a:lstStyle>
          <a:p>
            <a:r>
              <a:rPr lang="zh-CN" altLang="en-US" sz="4400" dirty="0">
                <a:solidFill>
                  <a:srgbClr val="9E1E1E"/>
                </a:solidFill>
                <a:cs typeface="+mn-ea"/>
                <a:sym typeface="+mn-lt"/>
              </a:rPr>
              <a:t>智能合约</a:t>
            </a:r>
          </a:p>
        </p:txBody>
      </p:sp>
      <p:cxnSp>
        <p:nvCxnSpPr>
          <p:cNvPr id="19" name="直接连接符 18"/>
          <p:cNvCxnSpPr/>
          <p:nvPr/>
        </p:nvCxnSpPr>
        <p:spPr>
          <a:xfrm>
            <a:off x="2831636" y="2638021"/>
            <a:ext cx="6528725" cy="0"/>
          </a:xfrm>
          <a:prstGeom prst="line">
            <a:avLst/>
          </a:prstGeom>
          <a:ln w="25400">
            <a:solidFill>
              <a:srgbClr val="3975A9"/>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D8CD6614-79B7-492F-88F9-0633E56CCF9E}"/>
              </a:ext>
            </a:extLst>
          </p:cNvPr>
          <p:cNvSpPr/>
          <p:nvPr/>
        </p:nvSpPr>
        <p:spPr>
          <a:xfrm>
            <a:off x="1927410" y="3285516"/>
            <a:ext cx="7871014" cy="1200329"/>
          </a:xfrm>
          <a:prstGeom prst="rect">
            <a:avLst/>
          </a:prstGeom>
        </p:spPr>
        <p:txBody>
          <a:bodyPr wrap="square">
            <a:spAutoFit/>
          </a:bodyPr>
          <a:lstStyle/>
          <a:p>
            <a:r>
              <a:rPr lang="zh-CN" altLang="en-US" dirty="0"/>
              <a:t>智能合约是电子版合同、数字化合约、智能化合约，是将合同合约用代码写成一段小程序，重要的是这段代码一旦写好就无法修改无法篡改，并公之于众保存在区块链中去中心化，当外界条件发生变化如违约或合同到期，智能合约会自动触发。</a:t>
            </a:r>
          </a:p>
        </p:txBody>
      </p:sp>
    </p:spTree>
    <p:extLst>
      <p:ext uri="{BB962C8B-B14F-4D97-AF65-F5344CB8AC3E}">
        <p14:creationId xmlns:p14="http://schemas.microsoft.com/office/powerpoint/2010/main" val="1877404769"/>
      </p:ext>
    </p:extLst>
  </p:cSld>
  <p:clrMapOvr>
    <a:masterClrMapping/>
  </p:clrMapOvr>
  <mc:AlternateContent xmlns:mc="http://schemas.openxmlformats.org/markup-compatibility/2006" xmlns:p14="http://schemas.microsoft.com/office/powerpoint/2010/main">
    <mc:Choice Requires="p14">
      <p:transition spd="slow" p14:dur="1500" advClick="0" advTm="13313">
        <p:random/>
      </p:transition>
    </mc:Choice>
    <mc:Fallback xmlns="">
      <p:transition spd="slow" advClick="0" advTm="13313">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56" presetClass="entr" presetSubtype="0" fill="hold" grpId="0" nodeType="after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 by="(-#ppt_w*2)" calcmode="lin" valueType="num">
                                      <p:cBhvr rctx="PPT">
                                        <p:cTn id="12" dur="500" autoRev="1" fill="hold">
                                          <p:stCondLst>
                                            <p:cond delay="0"/>
                                          </p:stCondLst>
                                        </p:cTn>
                                        <p:tgtEl>
                                          <p:spTgt spid="12"/>
                                        </p:tgtEl>
                                        <p:attrNameLst>
                                          <p:attrName>ppt_w</p:attrName>
                                        </p:attrNameLst>
                                      </p:cBhvr>
                                    </p:anim>
                                    <p:anim by="(#ppt_w*0.50)" calcmode="lin" valueType="num">
                                      <p:cBhvr>
                                        <p:cTn id="13" dur="500" decel="50000" autoRev="1" fill="hold">
                                          <p:stCondLst>
                                            <p:cond delay="0"/>
                                          </p:stCondLst>
                                        </p:cTn>
                                        <p:tgtEl>
                                          <p:spTgt spid="12"/>
                                        </p:tgtEl>
                                        <p:attrNameLst>
                                          <p:attrName>ppt_x</p:attrName>
                                        </p:attrNameLst>
                                      </p:cBhvr>
                                    </p:anim>
                                    <p:anim from="(-#ppt_h/2)" to="(#ppt_y)" calcmode="lin" valueType="num">
                                      <p:cBhvr>
                                        <p:cTn id="14" dur="1000" fill="hold">
                                          <p:stCondLst>
                                            <p:cond delay="0"/>
                                          </p:stCondLst>
                                        </p:cTn>
                                        <p:tgtEl>
                                          <p:spTgt spid="12"/>
                                        </p:tgtEl>
                                        <p:attrNameLst>
                                          <p:attrName>ppt_y</p:attrName>
                                        </p:attrNameLst>
                                      </p:cBhvr>
                                    </p:anim>
                                    <p:animRot by="21600000">
                                      <p:cBhvr>
                                        <p:cTn id="15" dur="1000" fill="hold">
                                          <p:stCondLst>
                                            <p:cond delay="0"/>
                                          </p:stCondLst>
                                        </p:cTn>
                                        <p:tgtEl>
                                          <p:spTgt spid="12"/>
                                        </p:tgtEl>
                                        <p:attrNameLst>
                                          <p:attrName>r</p:attrName>
                                        </p:attrNameLst>
                                      </p:cBhvr>
                                    </p:animRot>
                                  </p:childTnLst>
                                </p:cTn>
                              </p:par>
                            </p:childTnLst>
                          </p:cTn>
                        </p:par>
                        <p:par>
                          <p:cTn id="16" fill="hold">
                            <p:stCondLst>
                              <p:cond delay="18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08" y="18966"/>
            <a:ext cx="12192000" cy="6858000"/>
          </a:xfrm>
          <a:prstGeom prst="rect">
            <a:avLst/>
          </a:prstGeom>
        </p:spPr>
      </p:pic>
      <p:sp>
        <p:nvSpPr>
          <p:cNvPr id="12" name="TextBox 2"/>
          <p:cNvSpPr txBox="1"/>
          <p:nvPr/>
        </p:nvSpPr>
        <p:spPr>
          <a:xfrm>
            <a:off x="5490705" y="1432350"/>
            <a:ext cx="1210588" cy="769441"/>
          </a:xfrm>
          <a:prstGeom prst="rect">
            <a:avLst/>
          </a:prstGeom>
          <a:noFill/>
        </p:spPr>
        <p:txBody>
          <a:bodyPr vert="horz" wrap="none" rtlCol="0">
            <a:spAutoFit/>
          </a:bodyPr>
          <a:lstStyle>
            <a:defPPr>
              <a:defRPr lang="zh-CN"/>
            </a:defPPr>
            <a:lvl1pPr algn="ctr">
              <a:defRPr sz="16600" b="1">
                <a:ln>
                  <a:gradFill>
                    <a:gsLst>
                      <a:gs pos="0">
                        <a:schemeClr val="accent1">
                          <a:lumMod val="5000"/>
                          <a:lumOff val="95000"/>
                          <a:alpha val="0"/>
                        </a:schemeClr>
                      </a:gs>
                      <a:gs pos="56000">
                        <a:schemeClr val="bg1"/>
                      </a:gs>
                      <a:gs pos="100000">
                        <a:schemeClr val="bg1">
                          <a:alpha val="0"/>
                        </a:schemeClr>
                      </a:gs>
                    </a:gsLst>
                    <a:lin ang="7200000" scaled="0"/>
                  </a:gradFill>
                </a:ln>
                <a:solidFill>
                  <a:srgbClr val="A5C846"/>
                </a:solidFill>
                <a:effectLst>
                  <a:outerShdw blurRad="38100" dist="38100" dir="2700000" algn="tl">
                    <a:srgbClr val="000000">
                      <a:alpha val="43137"/>
                    </a:srgbClr>
                  </a:outerShdw>
                </a:effectLst>
                <a:latin typeface="Agency FB" panose="020B0503020202020204" pitchFamily="34" charset="0"/>
              </a:defRPr>
            </a:lvl1pPr>
            <a:lvl2pPr>
              <a:defRPr/>
            </a:lvl2pPr>
            <a:lvl3pPr>
              <a:defRPr/>
            </a:lvl3pPr>
            <a:lvl4pPr>
              <a:defRPr/>
            </a:lvl4pPr>
            <a:lvl5pPr>
              <a:defRPr/>
            </a:lvl5pPr>
            <a:lvl6pPr>
              <a:defRPr/>
            </a:lvl6pPr>
            <a:lvl7pPr>
              <a:defRPr/>
            </a:lvl7pPr>
            <a:lvl8pPr>
              <a:defRPr/>
            </a:lvl8pPr>
            <a:lvl9pPr>
              <a:defRPr/>
            </a:lvl9pPr>
          </a:lstStyle>
          <a:p>
            <a:r>
              <a:rPr lang="en-US" altLang="zh-CN" sz="4400" dirty="0">
                <a:solidFill>
                  <a:srgbClr val="9E1E1E"/>
                </a:solidFill>
                <a:cs typeface="+mn-ea"/>
                <a:sym typeface="+mn-lt"/>
              </a:rPr>
              <a:t>DAPP</a:t>
            </a:r>
            <a:endParaRPr lang="zh-CN" altLang="en-US" sz="4400" dirty="0">
              <a:solidFill>
                <a:srgbClr val="9E1E1E"/>
              </a:solidFill>
              <a:cs typeface="+mn-ea"/>
              <a:sym typeface="+mn-lt"/>
            </a:endParaRPr>
          </a:p>
        </p:txBody>
      </p:sp>
      <p:cxnSp>
        <p:nvCxnSpPr>
          <p:cNvPr id="19" name="直接连接符 18"/>
          <p:cNvCxnSpPr/>
          <p:nvPr/>
        </p:nvCxnSpPr>
        <p:spPr>
          <a:xfrm>
            <a:off x="2831636" y="2638021"/>
            <a:ext cx="6528725" cy="0"/>
          </a:xfrm>
          <a:prstGeom prst="line">
            <a:avLst/>
          </a:prstGeom>
          <a:ln w="25400">
            <a:solidFill>
              <a:srgbClr val="3975A9"/>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D8CD6614-79B7-492F-88F9-0633E56CCF9E}"/>
              </a:ext>
            </a:extLst>
          </p:cNvPr>
          <p:cNvSpPr/>
          <p:nvPr/>
        </p:nvSpPr>
        <p:spPr>
          <a:xfrm>
            <a:off x="3047998" y="3296649"/>
            <a:ext cx="6096000" cy="1200329"/>
          </a:xfrm>
          <a:prstGeom prst="rect">
            <a:avLst/>
          </a:prstGeom>
        </p:spPr>
        <p:txBody>
          <a:bodyPr>
            <a:spAutoFit/>
          </a:bodyPr>
          <a:lstStyle/>
          <a:p>
            <a:r>
              <a:rPr lang="zh-CN" altLang="en-US" dirty="0">
                <a:solidFill>
                  <a:srgbClr val="404040"/>
                </a:solidFill>
                <a:latin typeface="-apple-system"/>
              </a:rPr>
              <a:t>去中心化应用 </a:t>
            </a:r>
            <a:endParaRPr lang="en-US" altLang="zh-CN" dirty="0">
              <a:solidFill>
                <a:srgbClr val="404040"/>
              </a:solidFill>
              <a:latin typeface="-apple-system"/>
            </a:endParaRPr>
          </a:p>
          <a:p>
            <a:r>
              <a:rPr lang="en-US" altLang="zh-CN" dirty="0">
                <a:solidFill>
                  <a:srgbClr val="404040"/>
                </a:solidFill>
                <a:latin typeface="-apple-system"/>
              </a:rPr>
              <a:t>Decentralization APP</a:t>
            </a:r>
          </a:p>
          <a:p>
            <a:endParaRPr lang="en-US" altLang="zh-CN" dirty="0">
              <a:solidFill>
                <a:srgbClr val="404040"/>
              </a:solidFill>
              <a:latin typeface="-apple-system"/>
            </a:endParaRPr>
          </a:p>
          <a:p>
            <a:r>
              <a:rPr lang="zh-CN" altLang="en-US" dirty="0">
                <a:solidFill>
                  <a:srgbClr val="404040"/>
                </a:solidFill>
                <a:latin typeface="-apple-system"/>
              </a:rPr>
              <a:t>以太坊价格暴涨也是从</a:t>
            </a:r>
            <a:r>
              <a:rPr lang="en-US" altLang="zh-CN" dirty="0">
                <a:solidFill>
                  <a:srgbClr val="404040"/>
                </a:solidFill>
                <a:latin typeface="-apple-system"/>
              </a:rPr>
              <a:t>ICO</a:t>
            </a:r>
            <a:r>
              <a:rPr lang="zh-CN" altLang="en-US" dirty="0">
                <a:solidFill>
                  <a:srgbClr val="404040"/>
                </a:solidFill>
                <a:latin typeface="-apple-system"/>
              </a:rPr>
              <a:t>火热的时候开始的</a:t>
            </a:r>
            <a:r>
              <a:rPr lang="en-US" altLang="zh-CN" dirty="0">
                <a:solidFill>
                  <a:srgbClr val="404040"/>
                </a:solidFill>
                <a:latin typeface="-apple-system"/>
              </a:rPr>
              <a:t> </a:t>
            </a:r>
            <a:endParaRPr lang="zh-CN" altLang="en-US" dirty="0"/>
          </a:p>
        </p:txBody>
      </p:sp>
    </p:spTree>
    <p:extLst>
      <p:ext uri="{BB962C8B-B14F-4D97-AF65-F5344CB8AC3E}">
        <p14:creationId xmlns:p14="http://schemas.microsoft.com/office/powerpoint/2010/main" val="801308434"/>
      </p:ext>
    </p:extLst>
  </p:cSld>
  <p:clrMapOvr>
    <a:masterClrMapping/>
  </p:clrMapOvr>
  <mc:AlternateContent xmlns:mc="http://schemas.openxmlformats.org/markup-compatibility/2006" xmlns:p14="http://schemas.microsoft.com/office/powerpoint/2010/main">
    <mc:Choice Requires="p14">
      <p:transition spd="slow" p14:dur="1500" advClick="0" advTm="13313">
        <p:random/>
      </p:transition>
    </mc:Choice>
    <mc:Fallback xmlns="">
      <p:transition spd="slow" advClick="0" advTm="13313">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56" presetClass="entr" presetSubtype="0" fill="hold" grpId="0" nodeType="after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 by="(-#ppt_w*2)" calcmode="lin" valueType="num">
                                      <p:cBhvr rctx="PPT">
                                        <p:cTn id="12" dur="500" autoRev="1" fill="hold">
                                          <p:stCondLst>
                                            <p:cond delay="0"/>
                                          </p:stCondLst>
                                        </p:cTn>
                                        <p:tgtEl>
                                          <p:spTgt spid="12"/>
                                        </p:tgtEl>
                                        <p:attrNameLst>
                                          <p:attrName>ppt_w</p:attrName>
                                        </p:attrNameLst>
                                      </p:cBhvr>
                                    </p:anim>
                                    <p:anim by="(#ppt_w*0.50)" calcmode="lin" valueType="num">
                                      <p:cBhvr>
                                        <p:cTn id="13" dur="500" decel="50000" autoRev="1" fill="hold">
                                          <p:stCondLst>
                                            <p:cond delay="0"/>
                                          </p:stCondLst>
                                        </p:cTn>
                                        <p:tgtEl>
                                          <p:spTgt spid="12"/>
                                        </p:tgtEl>
                                        <p:attrNameLst>
                                          <p:attrName>ppt_x</p:attrName>
                                        </p:attrNameLst>
                                      </p:cBhvr>
                                    </p:anim>
                                    <p:anim from="(-#ppt_h/2)" to="(#ppt_y)" calcmode="lin" valueType="num">
                                      <p:cBhvr>
                                        <p:cTn id="14" dur="1000" fill="hold">
                                          <p:stCondLst>
                                            <p:cond delay="0"/>
                                          </p:stCondLst>
                                        </p:cTn>
                                        <p:tgtEl>
                                          <p:spTgt spid="12"/>
                                        </p:tgtEl>
                                        <p:attrNameLst>
                                          <p:attrName>ppt_y</p:attrName>
                                        </p:attrNameLst>
                                      </p:cBhvr>
                                    </p:anim>
                                    <p:animRot by="21600000">
                                      <p:cBhvr>
                                        <p:cTn id="15" dur="1000" fill="hold">
                                          <p:stCondLst>
                                            <p:cond delay="0"/>
                                          </p:stCondLst>
                                        </p:cTn>
                                        <p:tgtEl>
                                          <p:spTgt spid="12"/>
                                        </p:tgtEl>
                                        <p:attrNameLst>
                                          <p:attrName>r</p:attrName>
                                        </p:attrNameLst>
                                      </p:cBhvr>
                                    </p:animRot>
                                  </p:childTnLst>
                                </p:cTn>
                              </p:par>
                            </p:childTnLst>
                          </p:cTn>
                        </p:par>
                        <p:par>
                          <p:cTn id="16" fill="hold">
                            <p:stCondLst>
                              <p:cond delay="18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08" y="18966"/>
            <a:ext cx="12192000" cy="6858000"/>
          </a:xfrm>
          <a:prstGeom prst="rect">
            <a:avLst/>
          </a:prstGeom>
        </p:spPr>
      </p:pic>
      <p:sp>
        <p:nvSpPr>
          <p:cNvPr id="12" name="TextBox 2"/>
          <p:cNvSpPr txBox="1"/>
          <p:nvPr/>
        </p:nvSpPr>
        <p:spPr>
          <a:xfrm>
            <a:off x="4702349" y="624934"/>
            <a:ext cx="3122971" cy="769441"/>
          </a:xfrm>
          <a:prstGeom prst="rect">
            <a:avLst/>
          </a:prstGeom>
          <a:noFill/>
        </p:spPr>
        <p:txBody>
          <a:bodyPr vert="horz" wrap="none" rtlCol="0">
            <a:spAutoFit/>
          </a:bodyPr>
          <a:lstStyle>
            <a:defPPr>
              <a:defRPr lang="zh-CN"/>
            </a:defPPr>
            <a:lvl1pPr algn="ctr">
              <a:defRPr sz="16600" b="1">
                <a:ln>
                  <a:gradFill>
                    <a:gsLst>
                      <a:gs pos="0">
                        <a:schemeClr val="accent1">
                          <a:lumMod val="5000"/>
                          <a:lumOff val="95000"/>
                          <a:alpha val="0"/>
                        </a:schemeClr>
                      </a:gs>
                      <a:gs pos="56000">
                        <a:schemeClr val="bg1"/>
                      </a:gs>
                      <a:gs pos="100000">
                        <a:schemeClr val="bg1">
                          <a:alpha val="0"/>
                        </a:schemeClr>
                      </a:gs>
                    </a:gsLst>
                    <a:lin ang="7200000" scaled="0"/>
                  </a:gradFill>
                </a:ln>
                <a:solidFill>
                  <a:srgbClr val="A5C846"/>
                </a:solidFill>
                <a:effectLst>
                  <a:outerShdw blurRad="38100" dist="38100" dir="2700000" algn="tl">
                    <a:srgbClr val="000000">
                      <a:alpha val="43137"/>
                    </a:srgbClr>
                  </a:outerShdw>
                </a:effectLst>
                <a:latin typeface="Agency FB" panose="020B0503020202020204" pitchFamily="34" charset="0"/>
              </a:defRPr>
            </a:lvl1pPr>
            <a:lvl2pPr>
              <a:defRPr/>
            </a:lvl2pPr>
            <a:lvl3pPr>
              <a:defRPr/>
            </a:lvl3pPr>
            <a:lvl4pPr>
              <a:defRPr/>
            </a:lvl4pPr>
            <a:lvl5pPr>
              <a:defRPr/>
            </a:lvl5pPr>
            <a:lvl6pPr>
              <a:defRPr/>
            </a:lvl6pPr>
            <a:lvl7pPr>
              <a:defRPr/>
            </a:lvl7pPr>
            <a:lvl8pPr>
              <a:defRPr/>
            </a:lvl8pPr>
            <a:lvl9pPr>
              <a:defRPr/>
            </a:lvl9pPr>
          </a:lstStyle>
          <a:p>
            <a:r>
              <a:rPr lang="zh-CN" altLang="en-US" sz="4400" dirty="0">
                <a:solidFill>
                  <a:srgbClr val="9E1E1E"/>
                </a:solidFill>
                <a:cs typeface="+mn-ea"/>
                <a:sym typeface="+mn-lt"/>
              </a:rPr>
              <a:t>比特币 总量</a:t>
            </a:r>
          </a:p>
        </p:txBody>
      </p:sp>
      <p:cxnSp>
        <p:nvCxnSpPr>
          <p:cNvPr id="19" name="直接连接符 18"/>
          <p:cNvCxnSpPr/>
          <p:nvPr/>
        </p:nvCxnSpPr>
        <p:spPr>
          <a:xfrm>
            <a:off x="3068956" y="1541876"/>
            <a:ext cx="6528725" cy="0"/>
          </a:xfrm>
          <a:prstGeom prst="line">
            <a:avLst/>
          </a:prstGeom>
          <a:ln w="25400">
            <a:solidFill>
              <a:srgbClr val="3975A9"/>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2CBC793B-D8B2-4CDD-93AE-9E345DC023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160" y="1541876"/>
            <a:ext cx="3259496" cy="4672149"/>
          </a:xfrm>
          <a:prstGeom prst="rect">
            <a:avLst/>
          </a:prstGeom>
        </p:spPr>
      </p:pic>
      <p:sp>
        <p:nvSpPr>
          <p:cNvPr id="7" name="矩形 6">
            <a:extLst>
              <a:ext uri="{FF2B5EF4-FFF2-40B4-BE49-F238E27FC236}">
                <a16:creationId xmlns:a16="http://schemas.microsoft.com/office/drawing/2014/main" id="{0C288144-4897-4C02-A7C9-B21CE213E6D1}"/>
              </a:ext>
            </a:extLst>
          </p:cNvPr>
          <p:cNvSpPr/>
          <p:nvPr/>
        </p:nvSpPr>
        <p:spPr>
          <a:xfrm>
            <a:off x="5695406" y="2408928"/>
            <a:ext cx="5808617" cy="1200329"/>
          </a:xfrm>
          <a:prstGeom prst="rect">
            <a:avLst/>
          </a:prstGeom>
        </p:spPr>
        <p:txBody>
          <a:bodyPr wrap="square">
            <a:spAutoFit/>
          </a:bodyPr>
          <a:lstStyle/>
          <a:p>
            <a:pPr algn="just"/>
            <a:r>
              <a:rPr lang="zh-CN" altLang="en-US" dirty="0">
                <a:solidFill>
                  <a:srgbClr val="333333"/>
                </a:solidFill>
                <a:latin typeface="arial" panose="020B0604020202020204" pitchFamily="34" charset="0"/>
              </a:rPr>
              <a:t>比特币第一次区块奖励减半前的价格：</a:t>
            </a:r>
            <a:r>
              <a:rPr lang="en-US" altLang="zh-CN" dirty="0">
                <a:solidFill>
                  <a:srgbClr val="333333"/>
                </a:solidFill>
                <a:latin typeface="arial" panose="020B0604020202020204" pitchFamily="34" charset="0"/>
              </a:rPr>
              <a:t>2.55</a:t>
            </a:r>
            <a:r>
              <a:rPr lang="zh-CN" altLang="en-US" dirty="0">
                <a:solidFill>
                  <a:srgbClr val="333333"/>
                </a:solidFill>
                <a:latin typeface="arial" panose="020B0604020202020204" pitchFamily="34" charset="0"/>
              </a:rPr>
              <a:t>美元</a:t>
            </a:r>
          </a:p>
          <a:p>
            <a:pPr algn="just"/>
            <a:r>
              <a:rPr lang="zh-CN" altLang="en-US" dirty="0">
                <a:solidFill>
                  <a:srgbClr val="333333"/>
                </a:solidFill>
                <a:latin typeface="arial" panose="020B0604020202020204" pitchFamily="34" charset="0"/>
              </a:rPr>
              <a:t>比特币第一次区块奖励减半后一年的价格：</a:t>
            </a:r>
            <a:r>
              <a:rPr lang="en-US" altLang="zh-CN" dirty="0">
                <a:solidFill>
                  <a:srgbClr val="333333"/>
                </a:solidFill>
                <a:latin typeface="arial" panose="020B0604020202020204" pitchFamily="34" charset="0"/>
              </a:rPr>
              <a:t>1,037</a:t>
            </a:r>
            <a:r>
              <a:rPr lang="zh-CN" altLang="en-US" dirty="0">
                <a:solidFill>
                  <a:srgbClr val="333333"/>
                </a:solidFill>
                <a:latin typeface="arial" panose="020B0604020202020204" pitchFamily="34" charset="0"/>
              </a:rPr>
              <a:t>美元</a:t>
            </a:r>
          </a:p>
          <a:p>
            <a:pPr algn="just"/>
            <a:r>
              <a:rPr lang="zh-CN" altLang="en-US" dirty="0">
                <a:solidFill>
                  <a:srgbClr val="333333"/>
                </a:solidFill>
                <a:latin typeface="arial" panose="020B0604020202020204" pitchFamily="34" charset="0"/>
              </a:rPr>
              <a:t>比特币第二次区块奖励减半前的价格：</a:t>
            </a:r>
            <a:r>
              <a:rPr lang="en-US" altLang="zh-CN" dirty="0">
                <a:solidFill>
                  <a:srgbClr val="333333"/>
                </a:solidFill>
                <a:latin typeface="arial" panose="020B0604020202020204" pitchFamily="34" charset="0"/>
              </a:rPr>
              <a:t>268</a:t>
            </a:r>
            <a:r>
              <a:rPr lang="zh-CN" altLang="en-US" dirty="0">
                <a:solidFill>
                  <a:srgbClr val="333333"/>
                </a:solidFill>
                <a:latin typeface="arial" panose="020B0604020202020204" pitchFamily="34" charset="0"/>
              </a:rPr>
              <a:t>美元</a:t>
            </a:r>
          </a:p>
          <a:p>
            <a:pPr algn="just"/>
            <a:r>
              <a:rPr lang="zh-CN" altLang="en-US" dirty="0">
                <a:solidFill>
                  <a:srgbClr val="333333"/>
                </a:solidFill>
                <a:latin typeface="arial" panose="020B0604020202020204" pitchFamily="34" charset="0"/>
              </a:rPr>
              <a:t>比特币第二次区块奖励减半前一年的价格：</a:t>
            </a:r>
            <a:r>
              <a:rPr lang="en-US" altLang="zh-CN" dirty="0">
                <a:solidFill>
                  <a:srgbClr val="333333"/>
                </a:solidFill>
                <a:latin typeface="arial" panose="020B0604020202020204" pitchFamily="34" charset="0"/>
              </a:rPr>
              <a:t>2,525</a:t>
            </a:r>
            <a:r>
              <a:rPr lang="zh-CN" altLang="en-US" dirty="0">
                <a:solidFill>
                  <a:srgbClr val="333333"/>
                </a:solidFill>
                <a:latin typeface="arial" panose="020B0604020202020204" pitchFamily="34" charset="0"/>
              </a:rPr>
              <a:t>美元</a:t>
            </a:r>
            <a:endParaRPr lang="zh-CN" altLang="en-US" b="0" i="0" dirty="0">
              <a:solidFill>
                <a:srgbClr val="333333"/>
              </a:solidFill>
              <a:effectLst/>
              <a:latin typeface="arial" panose="020B0604020202020204" pitchFamily="34" charset="0"/>
            </a:endParaRPr>
          </a:p>
        </p:txBody>
      </p:sp>
      <p:pic>
        <p:nvPicPr>
          <p:cNvPr id="9" name="图片 8">
            <a:extLst>
              <a:ext uri="{FF2B5EF4-FFF2-40B4-BE49-F238E27FC236}">
                <a16:creationId xmlns:a16="http://schemas.microsoft.com/office/drawing/2014/main" id="{4A39C6C4-6F99-40BF-AA5C-1BA2AFB6B8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08023" y="3957878"/>
            <a:ext cx="6096000" cy="2400300"/>
          </a:xfrm>
          <a:prstGeom prst="rect">
            <a:avLst/>
          </a:prstGeom>
        </p:spPr>
      </p:pic>
    </p:spTree>
    <p:extLst>
      <p:ext uri="{BB962C8B-B14F-4D97-AF65-F5344CB8AC3E}">
        <p14:creationId xmlns:p14="http://schemas.microsoft.com/office/powerpoint/2010/main" val="577520099"/>
      </p:ext>
    </p:extLst>
  </p:cSld>
  <p:clrMapOvr>
    <a:masterClrMapping/>
  </p:clrMapOvr>
  <mc:AlternateContent xmlns:mc="http://schemas.openxmlformats.org/markup-compatibility/2006" xmlns:p14="http://schemas.microsoft.com/office/powerpoint/2010/main">
    <mc:Choice Requires="p14">
      <p:transition spd="slow" p14:dur="1500" advClick="0" advTm="13313">
        <p:random/>
      </p:transition>
    </mc:Choice>
    <mc:Fallback xmlns="">
      <p:transition spd="slow" advClick="0" advTm="13313">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56" presetClass="entr" presetSubtype="0" fill="hold" grpId="0" nodeType="after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 by="(-#ppt_w*2)" calcmode="lin" valueType="num">
                                      <p:cBhvr rctx="PPT">
                                        <p:cTn id="12" dur="500" autoRev="1" fill="hold">
                                          <p:stCondLst>
                                            <p:cond delay="0"/>
                                          </p:stCondLst>
                                        </p:cTn>
                                        <p:tgtEl>
                                          <p:spTgt spid="12"/>
                                        </p:tgtEl>
                                        <p:attrNameLst>
                                          <p:attrName>ppt_w</p:attrName>
                                        </p:attrNameLst>
                                      </p:cBhvr>
                                    </p:anim>
                                    <p:anim by="(#ppt_w*0.50)" calcmode="lin" valueType="num">
                                      <p:cBhvr>
                                        <p:cTn id="13" dur="500" decel="50000" autoRev="1" fill="hold">
                                          <p:stCondLst>
                                            <p:cond delay="0"/>
                                          </p:stCondLst>
                                        </p:cTn>
                                        <p:tgtEl>
                                          <p:spTgt spid="12"/>
                                        </p:tgtEl>
                                        <p:attrNameLst>
                                          <p:attrName>ppt_x</p:attrName>
                                        </p:attrNameLst>
                                      </p:cBhvr>
                                    </p:anim>
                                    <p:anim from="(-#ppt_h/2)" to="(#ppt_y)" calcmode="lin" valueType="num">
                                      <p:cBhvr>
                                        <p:cTn id="14" dur="1000" fill="hold">
                                          <p:stCondLst>
                                            <p:cond delay="0"/>
                                          </p:stCondLst>
                                        </p:cTn>
                                        <p:tgtEl>
                                          <p:spTgt spid="12"/>
                                        </p:tgtEl>
                                        <p:attrNameLst>
                                          <p:attrName>ppt_y</p:attrName>
                                        </p:attrNameLst>
                                      </p:cBhvr>
                                    </p:anim>
                                    <p:animRot by="21600000">
                                      <p:cBhvr>
                                        <p:cTn id="15" dur="1000" fill="hold">
                                          <p:stCondLst>
                                            <p:cond delay="0"/>
                                          </p:stCondLst>
                                        </p:cTn>
                                        <p:tgtEl>
                                          <p:spTgt spid="12"/>
                                        </p:tgtEl>
                                        <p:attrNameLst>
                                          <p:attrName>r</p:attrName>
                                        </p:attrNameLst>
                                      </p:cBhvr>
                                    </p:animRot>
                                  </p:childTnLst>
                                </p:cTn>
                              </p:par>
                            </p:childTnLst>
                          </p:cTn>
                        </p:par>
                        <p:par>
                          <p:cTn id="16" fill="hold">
                            <p:stCondLst>
                              <p:cond delay="19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08" y="18966"/>
            <a:ext cx="12192000" cy="6858000"/>
          </a:xfrm>
          <a:prstGeom prst="rect">
            <a:avLst/>
          </a:prstGeom>
        </p:spPr>
      </p:pic>
      <p:sp>
        <p:nvSpPr>
          <p:cNvPr id="12" name="TextBox 2"/>
          <p:cNvSpPr txBox="1"/>
          <p:nvPr/>
        </p:nvSpPr>
        <p:spPr>
          <a:xfrm>
            <a:off x="4593024" y="1432350"/>
            <a:ext cx="3005951" cy="769441"/>
          </a:xfrm>
          <a:prstGeom prst="rect">
            <a:avLst/>
          </a:prstGeom>
          <a:noFill/>
        </p:spPr>
        <p:txBody>
          <a:bodyPr vert="horz" wrap="none" rtlCol="0">
            <a:spAutoFit/>
          </a:bodyPr>
          <a:lstStyle>
            <a:defPPr>
              <a:defRPr lang="zh-CN"/>
            </a:defPPr>
            <a:lvl1pPr algn="ctr">
              <a:defRPr sz="16600" b="1">
                <a:ln>
                  <a:gradFill>
                    <a:gsLst>
                      <a:gs pos="0">
                        <a:schemeClr val="accent1">
                          <a:lumMod val="5000"/>
                          <a:lumOff val="95000"/>
                          <a:alpha val="0"/>
                        </a:schemeClr>
                      </a:gs>
                      <a:gs pos="56000">
                        <a:schemeClr val="bg1"/>
                      </a:gs>
                      <a:gs pos="100000">
                        <a:schemeClr val="bg1">
                          <a:alpha val="0"/>
                        </a:schemeClr>
                      </a:gs>
                    </a:gsLst>
                    <a:lin ang="7200000" scaled="0"/>
                  </a:gradFill>
                </a:ln>
                <a:solidFill>
                  <a:srgbClr val="A5C846"/>
                </a:solidFill>
                <a:effectLst>
                  <a:outerShdw blurRad="38100" dist="38100" dir="2700000" algn="tl">
                    <a:srgbClr val="000000">
                      <a:alpha val="43137"/>
                    </a:srgbClr>
                  </a:outerShdw>
                </a:effectLst>
                <a:latin typeface="Agency FB" panose="020B0503020202020204" pitchFamily="34" charset="0"/>
              </a:defRPr>
            </a:lvl1pPr>
            <a:lvl2pPr>
              <a:defRPr/>
            </a:lvl2pPr>
            <a:lvl3pPr>
              <a:defRPr/>
            </a:lvl3pPr>
            <a:lvl4pPr>
              <a:defRPr/>
            </a:lvl4pPr>
            <a:lvl5pPr>
              <a:defRPr/>
            </a:lvl5pPr>
            <a:lvl6pPr>
              <a:defRPr/>
            </a:lvl6pPr>
            <a:lvl7pPr>
              <a:defRPr/>
            </a:lvl7pPr>
            <a:lvl8pPr>
              <a:defRPr/>
            </a:lvl8pPr>
            <a:lvl9pPr>
              <a:defRPr/>
            </a:lvl9pPr>
          </a:lstStyle>
          <a:p>
            <a:r>
              <a:rPr lang="zh-CN" altLang="en-US" sz="4400" dirty="0">
                <a:solidFill>
                  <a:srgbClr val="9E1E1E"/>
                </a:solidFill>
                <a:cs typeface="+mn-ea"/>
                <a:sym typeface="+mn-lt"/>
              </a:rPr>
              <a:t>以太坊单位</a:t>
            </a:r>
          </a:p>
        </p:txBody>
      </p:sp>
      <p:cxnSp>
        <p:nvCxnSpPr>
          <p:cNvPr id="19" name="直接连接符 18"/>
          <p:cNvCxnSpPr/>
          <p:nvPr/>
        </p:nvCxnSpPr>
        <p:spPr>
          <a:xfrm>
            <a:off x="2831636" y="2638021"/>
            <a:ext cx="6528725" cy="0"/>
          </a:xfrm>
          <a:prstGeom prst="line">
            <a:avLst/>
          </a:prstGeom>
          <a:ln w="25400">
            <a:solidFill>
              <a:srgbClr val="3975A9"/>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D8CD6614-79B7-492F-88F9-0633E56CCF9E}"/>
              </a:ext>
            </a:extLst>
          </p:cNvPr>
          <p:cNvSpPr/>
          <p:nvPr/>
        </p:nvSpPr>
        <p:spPr>
          <a:xfrm>
            <a:off x="3047998" y="3296649"/>
            <a:ext cx="6096000" cy="923330"/>
          </a:xfrm>
          <a:prstGeom prst="rect">
            <a:avLst/>
          </a:prstGeom>
        </p:spPr>
        <p:txBody>
          <a:bodyPr>
            <a:spAutoFit/>
          </a:bodyPr>
          <a:lstStyle/>
          <a:p>
            <a:r>
              <a:rPr lang="zh-CN" altLang="en-US" dirty="0"/>
              <a:t>最小单位为 </a:t>
            </a:r>
            <a:r>
              <a:rPr lang="en-US" altLang="zh-CN" dirty="0"/>
              <a:t>1wei</a:t>
            </a:r>
          </a:p>
          <a:p>
            <a:r>
              <a:rPr lang="en-US" altLang="zh-CN" dirty="0"/>
              <a:t>1G=1e9 </a:t>
            </a:r>
            <a:r>
              <a:rPr lang="en-US" altLang="zh-CN" dirty="0" err="1"/>
              <a:t>Gwei</a:t>
            </a:r>
            <a:endParaRPr lang="en-US" altLang="zh-CN" dirty="0"/>
          </a:p>
          <a:p>
            <a:r>
              <a:rPr lang="en-US" altLang="zh-CN" dirty="0"/>
              <a:t>1eth=1e18 </a:t>
            </a:r>
            <a:r>
              <a:rPr lang="en-US" altLang="zh-CN" dirty="0" err="1"/>
              <a:t>wei</a:t>
            </a:r>
            <a:endParaRPr lang="zh-CN" altLang="en-US" dirty="0"/>
          </a:p>
        </p:txBody>
      </p:sp>
    </p:spTree>
    <p:extLst>
      <p:ext uri="{BB962C8B-B14F-4D97-AF65-F5344CB8AC3E}">
        <p14:creationId xmlns:p14="http://schemas.microsoft.com/office/powerpoint/2010/main" val="2544222094"/>
      </p:ext>
    </p:extLst>
  </p:cSld>
  <p:clrMapOvr>
    <a:masterClrMapping/>
  </p:clrMapOvr>
  <mc:AlternateContent xmlns:mc="http://schemas.openxmlformats.org/markup-compatibility/2006" xmlns:p14="http://schemas.microsoft.com/office/powerpoint/2010/main">
    <mc:Choice Requires="p14">
      <p:transition spd="slow" p14:dur="1500" advClick="0" advTm="13313">
        <p:random/>
      </p:transition>
    </mc:Choice>
    <mc:Fallback xmlns="">
      <p:transition spd="slow" advClick="0" advTm="13313">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56" presetClass="entr" presetSubtype="0" fill="hold" grpId="0" nodeType="after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 by="(-#ppt_w*2)" calcmode="lin" valueType="num">
                                      <p:cBhvr rctx="PPT">
                                        <p:cTn id="12" dur="500" autoRev="1" fill="hold">
                                          <p:stCondLst>
                                            <p:cond delay="0"/>
                                          </p:stCondLst>
                                        </p:cTn>
                                        <p:tgtEl>
                                          <p:spTgt spid="12"/>
                                        </p:tgtEl>
                                        <p:attrNameLst>
                                          <p:attrName>ppt_w</p:attrName>
                                        </p:attrNameLst>
                                      </p:cBhvr>
                                    </p:anim>
                                    <p:anim by="(#ppt_w*0.50)" calcmode="lin" valueType="num">
                                      <p:cBhvr>
                                        <p:cTn id="13" dur="500" decel="50000" autoRev="1" fill="hold">
                                          <p:stCondLst>
                                            <p:cond delay="0"/>
                                          </p:stCondLst>
                                        </p:cTn>
                                        <p:tgtEl>
                                          <p:spTgt spid="12"/>
                                        </p:tgtEl>
                                        <p:attrNameLst>
                                          <p:attrName>ppt_x</p:attrName>
                                        </p:attrNameLst>
                                      </p:cBhvr>
                                    </p:anim>
                                    <p:anim from="(-#ppt_h/2)" to="(#ppt_y)" calcmode="lin" valueType="num">
                                      <p:cBhvr>
                                        <p:cTn id="14" dur="1000" fill="hold">
                                          <p:stCondLst>
                                            <p:cond delay="0"/>
                                          </p:stCondLst>
                                        </p:cTn>
                                        <p:tgtEl>
                                          <p:spTgt spid="12"/>
                                        </p:tgtEl>
                                        <p:attrNameLst>
                                          <p:attrName>ppt_y</p:attrName>
                                        </p:attrNameLst>
                                      </p:cBhvr>
                                    </p:anim>
                                    <p:animRot by="21600000">
                                      <p:cBhvr>
                                        <p:cTn id="15" dur="1000" fill="hold">
                                          <p:stCondLst>
                                            <p:cond delay="0"/>
                                          </p:stCondLst>
                                        </p:cTn>
                                        <p:tgtEl>
                                          <p:spTgt spid="12"/>
                                        </p:tgtEl>
                                        <p:attrNameLst>
                                          <p:attrName>r</p:attrName>
                                        </p:attrNameLst>
                                      </p:cBhvr>
                                    </p:animRot>
                                  </p:childTnLst>
                                </p:cTn>
                              </p:par>
                            </p:childTnLst>
                          </p:cTn>
                        </p:par>
                        <p:par>
                          <p:cTn id="16" fill="hold">
                            <p:stCondLst>
                              <p:cond delay="19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08" y="18966"/>
            <a:ext cx="12192000" cy="6858000"/>
          </a:xfrm>
          <a:prstGeom prst="rect">
            <a:avLst/>
          </a:prstGeom>
        </p:spPr>
      </p:pic>
      <p:sp>
        <p:nvSpPr>
          <p:cNvPr id="12" name="TextBox 2"/>
          <p:cNvSpPr txBox="1"/>
          <p:nvPr/>
        </p:nvSpPr>
        <p:spPr>
          <a:xfrm>
            <a:off x="5439409" y="1432350"/>
            <a:ext cx="1313180" cy="769441"/>
          </a:xfrm>
          <a:prstGeom prst="rect">
            <a:avLst/>
          </a:prstGeom>
          <a:noFill/>
        </p:spPr>
        <p:txBody>
          <a:bodyPr vert="horz" wrap="none" rtlCol="0">
            <a:spAutoFit/>
          </a:bodyPr>
          <a:lstStyle>
            <a:defPPr>
              <a:defRPr lang="zh-CN"/>
            </a:defPPr>
            <a:lvl1pPr algn="ctr">
              <a:defRPr sz="16600" b="1">
                <a:ln>
                  <a:gradFill>
                    <a:gsLst>
                      <a:gs pos="0">
                        <a:schemeClr val="accent1">
                          <a:lumMod val="5000"/>
                          <a:lumOff val="95000"/>
                          <a:alpha val="0"/>
                        </a:schemeClr>
                      </a:gs>
                      <a:gs pos="56000">
                        <a:schemeClr val="bg1"/>
                      </a:gs>
                      <a:gs pos="100000">
                        <a:schemeClr val="bg1">
                          <a:alpha val="0"/>
                        </a:schemeClr>
                      </a:gs>
                    </a:gsLst>
                    <a:lin ang="7200000" scaled="0"/>
                  </a:gradFill>
                </a:ln>
                <a:solidFill>
                  <a:srgbClr val="A5C846"/>
                </a:solidFill>
                <a:effectLst>
                  <a:outerShdw blurRad="38100" dist="38100" dir="2700000" algn="tl">
                    <a:srgbClr val="000000">
                      <a:alpha val="43137"/>
                    </a:srgbClr>
                  </a:outerShdw>
                </a:effectLst>
                <a:latin typeface="Agency FB" panose="020B0503020202020204" pitchFamily="34" charset="0"/>
              </a:defRPr>
            </a:lvl1pPr>
            <a:lvl2pPr>
              <a:defRPr/>
            </a:lvl2pPr>
            <a:lvl3pPr>
              <a:defRPr/>
            </a:lvl3pPr>
            <a:lvl4pPr>
              <a:defRPr/>
            </a:lvl4pPr>
            <a:lvl5pPr>
              <a:defRPr/>
            </a:lvl5pPr>
            <a:lvl6pPr>
              <a:defRPr/>
            </a:lvl6pPr>
            <a:lvl7pPr>
              <a:defRPr/>
            </a:lvl7pPr>
            <a:lvl8pPr>
              <a:defRPr/>
            </a:lvl8pPr>
            <a:lvl9pPr>
              <a:defRPr/>
            </a:lvl9pPr>
          </a:lstStyle>
          <a:p>
            <a:r>
              <a:rPr lang="zh-CN" altLang="en-US" sz="4400" dirty="0">
                <a:solidFill>
                  <a:srgbClr val="9E1E1E"/>
                </a:solidFill>
                <a:cs typeface="+mn-ea"/>
                <a:sym typeface="+mn-lt"/>
              </a:rPr>
              <a:t>账户</a:t>
            </a:r>
          </a:p>
        </p:txBody>
      </p:sp>
      <p:cxnSp>
        <p:nvCxnSpPr>
          <p:cNvPr id="19" name="直接连接符 18"/>
          <p:cNvCxnSpPr/>
          <p:nvPr/>
        </p:nvCxnSpPr>
        <p:spPr>
          <a:xfrm>
            <a:off x="2831636" y="2638021"/>
            <a:ext cx="6528725" cy="0"/>
          </a:xfrm>
          <a:prstGeom prst="line">
            <a:avLst/>
          </a:prstGeom>
          <a:ln w="25400">
            <a:solidFill>
              <a:srgbClr val="3975A9"/>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D8CD6614-79B7-492F-88F9-0633E56CCF9E}"/>
              </a:ext>
            </a:extLst>
          </p:cNvPr>
          <p:cNvSpPr/>
          <p:nvPr/>
        </p:nvSpPr>
        <p:spPr>
          <a:xfrm>
            <a:off x="3047998" y="3296649"/>
            <a:ext cx="6096000" cy="646331"/>
          </a:xfrm>
          <a:prstGeom prst="rect">
            <a:avLst/>
          </a:prstGeom>
        </p:spPr>
        <p:txBody>
          <a:bodyPr>
            <a:spAutoFit/>
          </a:bodyPr>
          <a:lstStyle/>
          <a:p>
            <a:r>
              <a:rPr lang="zh-CN" altLang="en-US" dirty="0"/>
              <a:t>普通账户 </a:t>
            </a:r>
            <a:r>
              <a:rPr lang="en-US" altLang="zh-CN" dirty="0"/>
              <a:t>EOA </a:t>
            </a:r>
            <a:r>
              <a:rPr lang="zh-CN" altLang="en-US" dirty="0"/>
              <a:t>私钥</a:t>
            </a:r>
            <a:endParaRPr lang="en-US" altLang="zh-CN" dirty="0"/>
          </a:p>
          <a:p>
            <a:r>
              <a:rPr lang="zh-CN" altLang="en-US" dirty="0"/>
              <a:t>合约账户 可以存储数据和代码</a:t>
            </a:r>
          </a:p>
        </p:txBody>
      </p:sp>
    </p:spTree>
    <p:extLst>
      <p:ext uri="{BB962C8B-B14F-4D97-AF65-F5344CB8AC3E}">
        <p14:creationId xmlns:p14="http://schemas.microsoft.com/office/powerpoint/2010/main" val="2678122231"/>
      </p:ext>
    </p:extLst>
  </p:cSld>
  <p:clrMapOvr>
    <a:masterClrMapping/>
  </p:clrMapOvr>
  <mc:AlternateContent xmlns:mc="http://schemas.openxmlformats.org/markup-compatibility/2006" xmlns:p14="http://schemas.microsoft.com/office/powerpoint/2010/main">
    <mc:Choice Requires="p14">
      <p:transition spd="slow" p14:dur="1500" advClick="0" advTm="13313">
        <p:random/>
      </p:transition>
    </mc:Choice>
    <mc:Fallback xmlns="">
      <p:transition spd="slow" advClick="0" advTm="13313">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56" presetClass="entr" presetSubtype="0" fill="hold" grpId="0" nodeType="after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 by="(-#ppt_w*2)" calcmode="lin" valueType="num">
                                      <p:cBhvr rctx="PPT">
                                        <p:cTn id="12" dur="500" autoRev="1" fill="hold">
                                          <p:stCondLst>
                                            <p:cond delay="0"/>
                                          </p:stCondLst>
                                        </p:cTn>
                                        <p:tgtEl>
                                          <p:spTgt spid="12"/>
                                        </p:tgtEl>
                                        <p:attrNameLst>
                                          <p:attrName>ppt_w</p:attrName>
                                        </p:attrNameLst>
                                      </p:cBhvr>
                                    </p:anim>
                                    <p:anim by="(#ppt_w*0.50)" calcmode="lin" valueType="num">
                                      <p:cBhvr>
                                        <p:cTn id="13" dur="500" decel="50000" autoRev="1" fill="hold">
                                          <p:stCondLst>
                                            <p:cond delay="0"/>
                                          </p:stCondLst>
                                        </p:cTn>
                                        <p:tgtEl>
                                          <p:spTgt spid="12"/>
                                        </p:tgtEl>
                                        <p:attrNameLst>
                                          <p:attrName>ppt_x</p:attrName>
                                        </p:attrNameLst>
                                      </p:cBhvr>
                                    </p:anim>
                                    <p:anim from="(-#ppt_h/2)" to="(#ppt_y)" calcmode="lin" valueType="num">
                                      <p:cBhvr>
                                        <p:cTn id="14" dur="1000" fill="hold">
                                          <p:stCondLst>
                                            <p:cond delay="0"/>
                                          </p:stCondLst>
                                        </p:cTn>
                                        <p:tgtEl>
                                          <p:spTgt spid="12"/>
                                        </p:tgtEl>
                                        <p:attrNameLst>
                                          <p:attrName>ppt_y</p:attrName>
                                        </p:attrNameLst>
                                      </p:cBhvr>
                                    </p:anim>
                                    <p:animRot by="21600000">
                                      <p:cBhvr>
                                        <p:cTn id="15" dur="1000" fill="hold">
                                          <p:stCondLst>
                                            <p:cond delay="0"/>
                                          </p:stCondLst>
                                        </p:cTn>
                                        <p:tgtEl>
                                          <p:spTgt spid="12"/>
                                        </p:tgtEl>
                                        <p:attrNameLst>
                                          <p:attrName>r</p:attrName>
                                        </p:attrNameLst>
                                      </p:cBhvr>
                                    </p:animRot>
                                  </p:childTnLst>
                                </p:cTn>
                              </p:par>
                            </p:childTnLst>
                          </p:cTn>
                        </p:par>
                        <p:par>
                          <p:cTn id="16" fill="hold">
                            <p:stCondLst>
                              <p:cond delay="16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08" y="18966"/>
            <a:ext cx="12192000" cy="6858000"/>
          </a:xfrm>
          <a:prstGeom prst="rect">
            <a:avLst/>
          </a:prstGeom>
        </p:spPr>
      </p:pic>
      <p:sp>
        <p:nvSpPr>
          <p:cNvPr id="12" name="TextBox 2"/>
          <p:cNvSpPr txBox="1"/>
          <p:nvPr/>
        </p:nvSpPr>
        <p:spPr>
          <a:xfrm>
            <a:off x="5157281" y="1432350"/>
            <a:ext cx="1877437" cy="769441"/>
          </a:xfrm>
          <a:prstGeom prst="rect">
            <a:avLst/>
          </a:prstGeom>
          <a:noFill/>
        </p:spPr>
        <p:txBody>
          <a:bodyPr vert="horz" wrap="none" rtlCol="0">
            <a:spAutoFit/>
          </a:bodyPr>
          <a:lstStyle>
            <a:defPPr>
              <a:defRPr lang="zh-CN"/>
            </a:defPPr>
            <a:lvl1pPr algn="ctr">
              <a:defRPr sz="16600" b="1">
                <a:ln>
                  <a:gradFill>
                    <a:gsLst>
                      <a:gs pos="0">
                        <a:schemeClr val="accent1">
                          <a:lumMod val="5000"/>
                          <a:lumOff val="95000"/>
                          <a:alpha val="0"/>
                        </a:schemeClr>
                      </a:gs>
                      <a:gs pos="56000">
                        <a:schemeClr val="bg1"/>
                      </a:gs>
                      <a:gs pos="100000">
                        <a:schemeClr val="bg1">
                          <a:alpha val="0"/>
                        </a:schemeClr>
                      </a:gs>
                    </a:gsLst>
                    <a:lin ang="7200000" scaled="0"/>
                  </a:gradFill>
                </a:ln>
                <a:solidFill>
                  <a:srgbClr val="A5C846"/>
                </a:solidFill>
                <a:effectLst>
                  <a:outerShdw blurRad="38100" dist="38100" dir="2700000" algn="tl">
                    <a:srgbClr val="000000">
                      <a:alpha val="43137"/>
                    </a:srgbClr>
                  </a:outerShdw>
                </a:effectLst>
                <a:latin typeface="Agency FB" panose="020B0503020202020204" pitchFamily="34" charset="0"/>
              </a:defRPr>
            </a:lvl1pPr>
            <a:lvl2pPr>
              <a:defRPr/>
            </a:lvl2pPr>
            <a:lvl3pPr>
              <a:defRPr/>
            </a:lvl3pPr>
            <a:lvl4pPr>
              <a:defRPr/>
            </a:lvl4pPr>
            <a:lvl5pPr>
              <a:defRPr/>
            </a:lvl5pPr>
            <a:lvl6pPr>
              <a:defRPr/>
            </a:lvl6pPr>
            <a:lvl7pPr>
              <a:defRPr/>
            </a:lvl7pPr>
            <a:lvl8pPr>
              <a:defRPr/>
            </a:lvl8pPr>
            <a:lvl9pPr>
              <a:defRPr/>
            </a:lvl9pPr>
          </a:lstStyle>
          <a:p>
            <a:r>
              <a:rPr lang="zh-CN" altLang="en-US" sz="4400" dirty="0">
                <a:solidFill>
                  <a:srgbClr val="9E1E1E"/>
                </a:solidFill>
                <a:cs typeface="+mn-ea"/>
                <a:sym typeface="+mn-lt"/>
              </a:rPr>
              <a:t>客户端</a:t>
            </a:r>
          </a:p>
        </p:txBody>
      </p:sp>
      <p:cxnSp>
        <p:nvCxnSpPr>
          <p:cNvPr id="19" name="直接连接符 18"/>
          <p:cNvCxnSpPr/>
          <p:nvPr/>
        </p:nvCxnSpPr>
        <p:spPr>
          <a:xfrm>
            <a:off x="2831636" y="2638021"/>
            <a:ext cx="6528725" cy="0"/>
          </a:xfrm>
          <a:prstGeom prst="line">
            <a:avLst/>
          </a:prstGeom>
          <a:ln w="25400">
            <a:solidFill>
              <a:srgbClr val="3975A9"/>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D8CD6614-79B7-492F-88F9-0633E56CCF9E}"/>
              </a:ext>
            </a:extLst>
          </p:cNvPr>
          <p:cNvSpPr/>
          <p:nvPr/>
        </p:nvSpPr>
        <p:spPr>
          <a:xfrm>
            <a:off x="3047998" y="3296649"/>
            <a:ext cx="6096000" cy="2031325"/>
          </a:xfrm>
          <a:prstGeom prst="rect">
            <a:avLst/>
          </a:prstGeom>
        </p:spPr>
        <p:txBody>
          <a:bodyPr>
            <a:spAutoFit/>
          </a:bodyPr>
          <a:lstStyle/>
          <a:p>
            <a:r>
              <a:rPr lang="en-US" altLang="zh-CN" dirty="0"/>
              <a:t>Parity Rust</a:t>
            </a:r>
          </a:p>
          <a:p>
            <a:r>
              <a:rPr lang="en-US" altLang="zh-CN" dirty="0" err="1"/>
              <a:t>Geth</a:t>
            </a:r>
            <a:r>
              <a:rPr lang="en-US" altLang="zh-CN" dirty="0"/>
              <a:t> Go</a:t>
            </a:r>
          </a:p>
          <a:p>
            <a:r>
              <a:rPr lang="en-US" altLang="zh-CN" dirty="0" err="1"/>
              <a:t>Cpp</a:t>
            </a:r>
            <a:r>
              <a:rPr lang="en-US" altLang="zh-CN" dirty="0"/>
              <a:t>-Ethereum C++</a:t>
            </a:r>
          </a:p>
          <a:p>
            <a:r>
              <a:rPr lang="en-US" altLang="zh-CN" dirty="0" err="1"/>
              <a:t>Pyethereum</a:t>
            </a:r>
            <a:r>
              <a:rPr lang="en-US" altLang="zh-CN" dirty="0"/>
              <a:t> Python</a:t>
            </a:r>
          </a:p>
          <a:p>
            <a:r>
              <a:rPr lang="en-US" altLang="zh-CN" dirty="0"/>
              <a:t>Mantis Scala</a:t>
            </a:r>
          </a:p>
          <a:p>
            <a:r>
              <a:rPr lang="en-US" altLang="zh-CN" dirty="0"/>
              <a:t>Harmony java</a:t>
            </a:r>
          </a:p>
          <a:p>
            <a:endParaRPr lang="zh-CN" altLang="en-US" dirty="0"/>
          </a:p>
        </p:txBody>
      </p:sp>
    </p:spTree>
    <p:extLst>
      <p:ext uri="{BB962C8B-B14F-4D97-AF65-F5344CB8AC3E}">
        <p14:creationId xmlns:p14="http://schemas.microsoft.com/office/powerpoint/2010/main" val="1017220343"/>
      </p:ext>
    </p:extLst>
  </p:cSld>
  <p:clrMapOvr>
    <a:masterClrMapping/>
  </p:clrMapOvr>
  <mc:AlternateContent xmlns:mc="http://schemas.openxmlformats.org/markup-compatibility/2006" xmlns:p14="http://schemas.microsoft.com/office/powerpoint/2010/main">
    <mc:Choice Requires="p14">
      <p:transition spd="slow" p14:dur="1500" advClick="0" advTm="13313">
        <p:random/>
      </p:transition>
    </mc:Choice>
    <mc:Fallback xmlns="">
      <p:transition spd="slow" advClick="0" advTm="13313">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56" presetClass="entr" presetSubtype="0" fill="hold" grpId="0" nodeType="after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 by="(-#ppt_w*2)" calcmode="lin" valueType="num">
                                      <p:cBhvr rctx="PPT">
                                        <p:cTn id="12" dur="500" autoRev="1" fill="hold">
                                          <p:stCondLst>
                                            <p:cond delay="0"/>
                                          </p:stCondLst>
                                        </p:cTn>
                                        <p:tgtEl>
                                          <p:spTgt spid="12"/>
                                        </p:tgtEl>
                                        <p:attrNameLst>
                                          <p:attrName>ppt_w</p:attrName>
                                        </p:attrNameLst>
                                      </p:cBhvr>
                                    </p:anim>
                                    <p:anim by="(#ppt_w*0.50)" calcmode="lin" valueType="num">
                                      <p:cBhvr>
                                        <p:cTn id="13" dur="500" decel="50000" autoRev="1" fill="hold">
                                          <p:stCondLst>
                                            <p:cond delay="0"/>
                                          </p:stCondLst>
                                        </p:cTn>
                                        <p:tgtEl>
                                          <p:spTgt spid="12"/>
                                        </p:tgtEl>
                                        <p:attrNameLst>
                                          <p:attrName>ppt_x</p:attrName>
                                        </p:attrNameLst>
                                      </p:cBhvr>
                                    </p:anim>
                                    <p:anim from="(-#ppt_h/2)" to="(#ppt_y)" calcmode="lin" valueType="num">
                                      <p:cBhvr>
                                        <p:cTn id="14" dur="1000" fill="hold">
                                          <p:stCondLst>
                                            <p:cond delay="0"/>
                                          </p:stCondLst>
                                        </p:cTn>
                                        <p:tgtEl>
                                          <p:spTgt spid="12"/>
                                        </p:tgtEl>
                                        <p:attrNameLst>
                                          <p:attrName>ppt_y</p:attrName>
                                        </p:attrNameLst>
                                      </p:cBhvr>
                                    </p:anim>
                                    <p:animRot by="21600000">
                                      <p:cBhvr>
                                        <p:cTn id="15" dur="1000" fill="hold">
                                          <p:stCondLst>
                                            <p:cond delay="0"/>
                                          </p:stCondLst>
                                        </p:cTn>
                                        <p:tgtEl>
                                          <p:spTgt spid="12"/>
                                        </p:tgtEl>
                                        <p:attrNameLst>
                                          <p:attrName>r</p:attrName>
                                        </p:attrNameLst>
                                      </p:cBhvr>
                                    </p:animRot>
                                  </p:childTnLst>
                                </p:cTn>
                              </p:par>
                            </p:childTnLst>
                          </p:cTn>
                        </p:par>
                        <p:par>
                          <p:cTn id="16" fill="hold">
                            <p:stCondLst>
                              <p:cond delay="17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08" y="18966"/>
            <a:ext cx="12192000" cy="6858000"/>
          </a:xfrm>
          <a:prstGeom prst="rect">
            <a:avLst/>
          </a:prstGeom>
        </p:spPr>
      </p:pic>
      <p:sp>
        <p:nvSpPr>
          <p:cNvPr id="12" name="TextBox 2"/>
          <p:cNvSpPr txBox="1"/>
          <p:nvPr/>
        </p:nvSpPr>
        <p:spPr>
          <a:xfrm>
            <a:off x="3464510" y="1432350"/>
            <a:ext cx="5262980" cy="769441"/>
          </a:xfrm>
          <a:prstGeom prst="rect">
            <a:avLst/>
          </a:prstGeom>
          <a:noFill/>
        </p:spPr>
        <p:txBody>
          <a:bodyPr vert="horz" wrap="none" rtlCol="0">
            <a:spAutoFit/>
          </a:bodyPr>
          <a:lstStyle>
            <a:defPPr>
              <a:defRPr lang="zh-CN"/>
            </a:defPPr>
            <a:lvl1pPr algn="ctr">
              <a:defRPr sz="16600" b="1">
                <a:ln>
                  <a:gradFill>
                    <a:gsLst>
                      <a:gs pos="0">
                        <a:schemeClr val="accent1">
                          <a:lumMod val="5000"/>
                          <a:lumOff val="95000"/>
                          <a:alpha val="0"/>
                        </a:schemeClr>
                      </a:gs>
                      <a:gs pos="56000">
                        <a:schemeClr val="bg1"/>
                      </a:gs>
                      <a:gs pos="100000">
                        <a:schemeClr val="bg1">
                          <a:alpha val="0"/>
                        </a:schemeClr>
                      </a:gs>
                    </a:gsLst>
                    <a:lin ang="7200000" scaled="0"/>
                  </a:gradFill>
                </a:ln>
                <a:solidFill>
                  <a:srgbClr val="A5C846"/>
                </a:solidFill>
                <a:effectLst>
                  <a:outerShdw blurRad="38100" dist="38100" dir="2700000" algn="tl">
                    <a:srgbClr val="000000">
                      <a:alpha val="43137"/>
                    </a:srgbClr>
                  </a:outerShdw>
                </a:effectLst>
                <a:latin typeface="Agency FB" panose="020B0503020202020204" pitchFamily="34" charset="0"/>
              </a:defRPr>
            </a:lvl1pPr>
            <a:lvl2pPr>
              <a:defRPr/>
            </a:lvl2pPr>
            <a:lvl3pPr>
              <a:defRPr/>
            </a:lvl3pPr>
            <a:lvl4pPr>
              <a:defRPr/>
            </a:lvl4pPr>
            <a:lvl5pPr>
              <a:defRPr/>
            </a:lvl5pPr>
            <a:lvl6pPr>
              <a:defRPr/>
            </a:lvl6pPr>
            <a:lvl7pPr>
              <a:defRPr/>
            </a:lvl7pPr>
            <a:lvl8pPr>
              <a:defRPr/>
            </a:lvl8pPr>
            <a:lvl9pPr>
              <a:defRPr/>
            </a:lvl9pPr>
          </a:lstStyle>
          <a:p>
            <a:r>
              <a:rPr lang="zh-CN" altLang="en-US" sz="4400" dirty="0">
                <a:solidFill>
                  <a:srgbClr val="9E1E1E"/>
                </a:solidFill>
                <a:cs typeface="+mn-ea"/>
                <a:sym typeface="+mn-lt"/>
              </a:rPr>
              <a:t>以太坊币的发行机制</a:t>
            </a:r>
          </a:p>
        </p:txBody>
      </p:sp>
      <p:cxnSp>
        <p:nvCxnSpPr>
          <p:cNvPr id="19" name="直接连接符 18"/>
          <p:cNvCxnSpPr/>
          <p:nvPr/>
        </p:nvCxnSpPr>
        <p:spPr>
          <a:xfrm>
            <a:off x="2831636" y="2638021"/>
            <a:ext cx="6528725" cy="0"/>
          </a:xfrm>
          <a:prstGeom prst="line">
            <a:avLst/>
          </a:prstGeom>
          <a:ln w="25400">
            <a:solidFill>
              <a:srgbClr val="3975A9"/>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D8CD6614-79B7-492F-88F9-0633E56CCF9E}"/>
              </a:ext>
            </a:extLst>
          </p:cNvPr>
          <p:cNvSpPr/>
          <p:nvPr/>
        </p:nvSpPr>
        <p:spPr>
          <a:xfrm>
            <a:off x="3264361" y="3049334"/>
            <a:ext cx="6096000" cy="3416320"/>
          </a:xfrm>
          <a:prstGeom prst="rect">
            <a:avLst/>
          </a:prstGeom>
        </p:spPr>
        <p:txBody>
          <a:bodyPr>
            <a:spAutoFit/>
          </a:bodyPr>
          <a:lstStyle/>
          <a:p>
            <a:r>
              <a:rPr lang="zh-CN" altLang="en-US" dirty="0"/>
              <a:t>无上限发币</a:t>
            </a:r>
            <a:endParaRPr lang="en-US" altLang="zh-CN" dirty="0"/>
          </a:p>
          <a:p>
            <a:endParaRPr lang="en-US" altLang="zh-CN" dirty="0"/>
          </a:p>
          <a:p>
            <a:r>
              <a:rPr lang="en-US" altLang="zh-CN" dirty="0"/>
              <a:t>Pre-mine</a:t>
            </a:r>
            <a:r>
              <a:rPr lang="zh-CN" altLang="en-US" dirty="0"/>
              <a:t>（矿前）</a:t>
            </a:r>
            <a:endParaRPr lang="en-US" altLang="zh-CN" dirty="0"/>
          </a:p>
          <a:p>
            <a:endParaRPr lang="en-US" altLang="zh-CN" dirty="0"/>
          </a:p>
          <a:p>
            <a:r>
              <a:rPr lang="zh-CN" altLang="en-US" dirty="0"/>
              <a:t>矿工奖励 </a:t>
            </a:r>
            <a:endParaRPr lang="en-US" altLang="zh-CN" dirty="0"/>
          </a:p>
          <a:p>
            <a:pPr marL="342900" indent="-342900">
              <a:buFont typeface="+mj-lt"/>
              <a:buAutoNum type="arabicPeriod"/>
            </a:pPr>
            <a:r>
              <a:rPr lang="zh-CN" altLang="en-US" dirty="0"/>
              <a:t>区块奖励</a:t>
            </a:r>
            <a:r>
              <a:rPr lang="en-US" altLang="zh-CN" dirty="0"/>
              <a:t>3</a:t>
            </a:r>
            <a:r>
              <a:rPr lang="zh-CN" altLang="en-US" dirty="0"/>
              <a:t>个以太币 </a:t>
            </a:r>
            <a:r>
              <a:rPr lang="en-US" altLang="zh-CN" dirty="0"/>
              <a:t>Block rewards</a:t>
            </a:r>
            <a:r>
              <a:rPr lang="zh-CN" altLang="en-US" dirty="0"/>
              <a:t>） </a:t>
            </a:r>
            <a:endParaRPr lang="en-US" altLang="zh-CN" dirty="0"/>
          </a:p>
          <a:p>
            <a:pPr marL="342900" indent="-342900">
              <a:buFont typeface="+mj-lt"/>
              <a:buAutoNum type="arabicPeriod"/>
            </a:pPr>
            <a:r>
              <a:rPr lang="en-US" altLang="zh-CN" dirty="0"/>
              <a:t>Gas</a:t>
            </a:r>
            <a:r>
              <a:rPr lang="zh-CN" altLang="en-US" dirty="0"/>
              <a:t>奖励</a:t>
            </a:r>
            <a:endParaRPr lang="en-US" altLang="zh-CN" dirty="0"/>
          </a:p>
          <a:p>
            <a:pPr marL="342900" indent="-342900">
              <a:buFont typeface="+mj-lt"/>
              <a:buAutoNum type="arabicPeriod"/>
            </a:pPr>
            <a:r>
              <a:rPr lang="zh-CN" altLang="en-US" dirty="0"/>
              <a:t>索引叔块奖励每索引一个叔块会奖励区块奖励的</a:t>
            </a:r>
            <a:r>
              <a:rPr lang="en-US" altLang="zh-CN" dirty="0"/>
              <a:t>1/32</a:t>
            </a:r>
          </a:p>
          <a:p>
            <a:pPr marL="800100" lvl="1" indent="-342900">
              <a:buFont typeface="+mj-lt"/>
              <a:buAutoNum type="arabicPeriod"/>
            </a:pPr>
            <a:r>
              <a:rPr lang="en-US" altLang="zh-CN" dirty="0"/>
              <a:t>Uncle rewards</a:t>
            </a:r>
            <a:r>
              <a:rPr lang="zh-CN" altLang="en-US" dirty="0"/>
              <a:t>（叔块奖励） </a:t>
            </a:r>
            <a:endParaRPr lang="en-US" altLang="zh-CN" dirty="0"/>
          </a:p>
          <a:p>
            <a:pPr marL="800100" lvl="1" indent="-342900">
              <a:buFont typeface="+mj-lt"/>
              <a:buAutoNum type="arabicPeriod"/>
            </a:pPr>
            <a:r>
              <a:rPr lang="en-US" altLang="zh-CN" dirty="0"/>
              <a:t>Uncle referencing rewards</a:t>
            </a:r>
            <a:r>
              <a:rPr lang="zh-CN" altLang="en-US" dirty="0"/>
              <a:t>（叔块引用奖励）</a:t>
            </a:r>
            <a:endParaRPr lang="en-US" altLang="zh-CN" dirty="0"/>
          </a:p>
          <a:p>
            <a:pPr marL="342900" indent="-342900">
              <a:buFont typeface="+mj-lt"/>
              <a:buAutoNum type="arabicPeriod"/>
            </a:pPr>
            <a:endParaRPr lang="en-US" altLang="zh-CN" dirty="0"/>
          </a:p>
          <a:p>
            <a:pPr marL="342900" indent="-342900">
              <a:buFont typeface="+mj-lt"/>
              <a:buAutoNum type="arabicPeriod"/>
            </a:pPr>
            <a:endParaRPr lang="en-US" altLang="zh-CN" dirty="0"/>
          </a:p>
        </p:txBody>
      </p:sp>
    </p:spTree>
    <p:extLst>
      <p:ext uri="{BB962C8B-B14F-4D97-AF65-F5344CB8AC3E}">
        <p14:creationId xmlns:p14="http://schemas.microsoft.com/office/powerpoint/2010/main" val="959773221"/>
      </p:ext>
    </p:extLst>
  </p:cSld>
  <p:clrMapOvr>
    <a:masterClrMapping/>
  </p:clrMapOvr>
  <mc:AlternateContent xmlns:mc="http://schemas.openxmlformats.org/markup-compatibility/2006" xmlns:p14="http://schemas.microsoft.com/office/powerpoint/2010/main">
    <mc:Choice Requires="p14">
      <p:transition spd="slow" p14:dur="1500" advClick="0" advTm="13313">
        <p:random/>
      </p:transition>
    </mc:Choice>
    <mc:Fallback xmlns="">
      <p:transition spd="slow" advClick="0" advTm="13313">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56" presetClass="entr" presetSubtype="0" fill="hold" grpId="0" nodeType="after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 by="(-#ppt_w*2)" calcmode="lin" valueType="num">
                                      <p:cBhvr rctx="PPT">
                                        <p:cTn id="12" dur="500" autoRev="1" fill="hold">
                                          <p:stCondLst>
                                            <p:cond delay="0"/>
                                          </p:stCondLst>
                                        </p:cTn>
                                        <p:tgtEl>
                                          <p:spTgt spid="12"/>
                                        </p:tgtEl>
                                        <p:attrNameLst>
                                          <p:attrName>ppt_w</p:attrName>
                                        </p:attrNameLst>
                                      </p:cBhvr>
                                    </p:anim>
                                    <p:anim by="(#ppt_w*0.50)" calcmode="lin" valueType="num">
                                      <p:cBhvr>
                                        <p:cTn id="13" dur="500" decel="50000" autoRev="1" fill="hold">
                                          <p:stCondLst>
                                            <p:cond delay="0"/>
                                          </p:stCondLst>
                                        </p:cTn>
                                        <p:tgtEl>
                                          <p:spTgt spid="12"/>
                                        </p:tgtEl>
                                        <p:attrNameLst>
                                          <p:attrName>ppt_x</p:attrName>
                                        </p:attrNameLst>
                                      </p:cBhvr>
                                    </p:anim>
                                    <p:anim from="(-#ppt_h/2)" to="(#ppt_y)" calcmode="lin" valueType="num">
                                      <p:cBhvr>
                                        <p:cTn id="14" dur="1000" fill="hold">
                                          <p:stCondLst>
                                            <p:cond delay="0"/>
                                          </p:stCondLst>
                                        </p:cTn>
                                        <p:tgtEl>
                                          <p:spTgt spid="12"/>
                                        </p:tgtEl>
                                        <p:attrNameLst>
                                          <p:attrName>ppt_y</p:attrName>
                                        </p:attrNameLst>
                                      </p:cBhvr>
                                    </p:anim>
                                    <p:animRot by="21600000">
                                      <p:cBhvr>
                                        <p:cTn id="15" dur="1000" fill="hold">
                                          <p:stCondLst>
                                            <p:cond delay="0"/>
                                          </p:stCondLst>
                                        </p:cTn>
                                        <p:tgtEl>
                                          <p:spTgt spid="12"/>
                                        </p:tgtEl>
                                        <p:attrNameLst>
                                          <p:attrName>r</p:attrName>
                                        </p:attrNameLst>
                                      </p:cBhvr>
                                    </p:animRot>
                                  </p:childTnLst>
                                </p:cTn>
                              </p:par>
                            </p:childTnLst>
                          </p:cTn>
                        </p:par>
                        <p:par>
                          <p:cTn id="16" fill="hold">
                            <p:stCondLst>
                              <p:cond delay="23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08" y="18966"/>
            <a:ext cx="12192000" cy="6858000"/>
          </a:xfrm>
          <a:prstGeom prst="rect">
            <a:avLst/>
          </a:prstGeom>
        </p:spPr>
      </p:pic>
      <p:sp>
        <p:nvSpPr>
          <p:cNvPr id="12" name="TextBox 2"/>
          <p:cNvSpPr txBox="1"/>
          <p:nvPr/>
        </p:nvSpPr>
        <p:spPr>
          <a:xfrm>
            <a:off x="4875150" y="218530"/>
            <a:ext cx="2441694" cy="769441"/>
          </a:xfrm>
          <a:prstGeom prst="rect">
            <a:avLst/>
          </a:prstGeom>
          <a:noFill/>
        </p:spPr>
        <p:txBody>
          <a:bodyPr vert="horz" wrap="none" rtlCol="0">
            <a:spAutoFit/>
          </a:bodyPr>
          <a:lstStyle>
            <a:defPPr>
              <a:defRPr lang="zh-CN"/>
            </a:defPPr>
            <a:lvl1pPr algn="ctr">
              <a:defRPr sz="16600" b="1">
                <a:ln>
                  <a:gradFill>
                    <a:gsLst>
                      <a:gs pos="0">
                        <a:schemeClr val="accent1">
                          <a:lumMod val="5000"/>
                          <a:lumOff val="95000"/>
                          <a:alpha val="0"/>
                        </a:schemeClr>
                      </a:gs>
                      <a:gs pos="56000">
                        <a:schemeClr val="bg1"/>
                      </a:gs>
                      <a:gs pos="100000">
                        <a:schemeClr val="bg1">
                          <a:alpha val="0"/>
                        </a:schemeClr>
                      </a:gs>
                    </a:gsLst>
                    <a:lin ang="7200000" scaled="0"/>
                  </a:gradFill>
                </a:ln>
                <a:solidFill>
                  <a:srgbClr val="A5C846"/>
                </a:solidFill>
                <a:effectLst>
                  <a:outerShdw blurRad="38100" dist="38100" dir="2700000" algn="tl">
                    <a:srgbClr val="000000">
                      <a:alpha val="43137"/>
                    </a:srgbClr>
                  </a:outerShdw>
                </a:effectLst>
                <a:latin typeface="Agency FB" panose="020B0503020202020204" pitchFamily="34" charset="0"/>
              </a:defRPr>
            </a:lvl1pPr>
            <a:lvl2pPr>
              <a:defRPr/>
            </a:lvl2pPr>
            <a:lvl3pPr>
              <a:defRPr/>
            </a:lvl3pPr>
            <a:lvl4pPr>
              <a:defRPr/>
            </a:lvl4pPr>
            <a:lvl5pPr>
              <a:defRPr/>
            </a:lvl5pPr>
            <a:lvl6pPr>
              <a:defRPr/>
            </a:lvl6pPr>
            <a:lvl7pPr>
              <a:defRPr/>
            </a:lvl7pPr>
            <a:lvl8pPr>
              <a:defRPr/>
            </a:lvl8pPr>
            <a:lvl9pPr>
              <a:defRPr/>
            </a:lvl9pPr>
          </a:lstStyle>
          <a:p>
            <a:r>
              <a:rPr lang="zh-CN" altLang="en-US" sz="4400" dirty="0">
                <a:solidFill>
                  <a:srgbClr val="9E1E1E"/>
                </a:solidFill>
                <a:cs typeface="+mn-ea"/>
                <a:sym typeface="+mn-lt"/>
              </a:rPr>
              <a:t>叔块奖励</a:t>
            </a:r>
          </a:p>
        </p:txBody>
      </p:sp>
      <p:cxnSp>
        <p:nvCxnSpPr>
          <p:cNvPr id="19" name="直接连接符 18"/>
          <p:cNvCxnSpPr/>
          <p:nvPr/>
        </p:nvCxnSpPr>
        <p:spPr>
          <a:xfrm>
            <a:off x="2831634" y="1008297"/>
            <a:ext cx="6528725" cy="0"/>
          </a:xfrm>
          <a:prstGeom prst="line">
            <a:avLst/>
          </a:prstGeom>
          <a:ln w="25400">
            <a:solidFill>
              <a:srgbClr val="3975A9"/>
            </a:solidFill>
          </a:ln>
        </p:spPr>
        <p:style>
          <a:lnRef idx="1">
            <a:schemeClr val="accent1"/>
          </a:lnRef>
          <a:fillRef idx="0">
            <a:schemeClr val="accent1"/>
          </a:fillRef>
          <a:effectRef idx="0">
            <a:schemeClr val="accent1"/>
          </a:effectRef>
          <a:fontRef idx="minor">
            <a:schemeClr val="tx1"/>
          </a:fontRef>
        </p:style>
      </p:cxnSp>
      <p:graphicFrame>
        <p:nvGraphicFramePr>
          <p:cNvPr id="6" name="表格 5">
            <a:extLst>
              <a:ext uri="{FF2B5EF4-FFF2-40B4-BE49-F238E27FC236}">
                <a16:creationId xmlns:a16="http://schemas.microsoft.com/office/drawing/2014/main" id="{1408A62A-56DB-48F6-8A68-F7E8F548EC3A}"/>
              </a:ext>
            </a:extLst>
          </p:cNvPr>
          <p:cNvGraphicFramePr>
            <a:graphicFrameLocks noGrp="1"/>
          </p:cNvGraphicFramePr>
          <p:nvPr>
            <p:extLst>
              <p:ext uri="{D42A27DB-BD31-4B8C-83A1-F6EECF244321}">
                <p14:modId xmlns:p14="http://schemas.microsoft.com/office/powerpoint/2010/main" val="3372709444"/>
              </p:ext>
            </p:extLst>
          </p:nvPr>
        </p:nvGraphicFramePr>
        <p:xfrm>
          <a:off x="2655789" y="2316396"/>
          <a:ext cx="6880413" cy="2263140"/>
        </p:xfrm>
        <a:graphic>
          <a:graphicData uri="http://schemas.openxmlformats.org/drawingml/2006/table">
            <a:tbl>
              <a:tblPr/>
              <a:tblGrid>
                <a:gridCol w="2293471">
                  <a:extLst>
                    <a:ext uri="{9D8B030D-6E8A-4147-A177-3AD203B41FA5}">
                      <a16:colId xmlns:a16="http://schemas.microsoft.com/office/drawing/2014/main" val="979669798"/>
                    </a:ext>
                  </a:extLst>
                </a:gridCol>
                <a:gridCol w="2293471">
                  <a:extLst>
                    <a:ext uri="{9D8B030D-6E8A-4147-A177-3AD203B41FA5}">
                      <a16:colId xmlns:a16="http://schemas.microsoft.com/office/drawing/2014/main" val="1401797333"/>
                    </a:ext>
                  </a:extLst>
                </a:gridCol>
                <a:gridCol w="2293471">
                  <a:extLst>
                    <a:ext uri="{9D8B030D-6E8A-4147-A177-3AD203B41FA5}">
                      <a16:colId xmlns:a16="http://schemas.microsoft.com/office/drawing/2014/main" val="3737119207"/>
                    </a:ext>
                  </a:extLst>
                </a:gridCol>
              </a:tblGrid>
              <a:tr h="260850">
                <a:tc>
                  <a:txBody>
                    <a:bodyPr/>
                    <a:lstStyle/>
                    <a:p>
                      <a:pPr algn="ctr" fontAlgn="ctr"/>
                      <a:r>
                        <a:rPr lang="zh-CN" altLang="en-US" b="1" dirty="0">
                          <a:effectLst/>
                          <a:latin typeface="PT Serif"/>
                        </a:rPr>
                        <a:t>区块高度</a:t>
                      </a:r>
                    </a:p>
                  </a:txBody>
                  <a:tcPr marL="28575" marR="28575" marT="28575" marB="285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8F8"/>
                    </a:solidFill>
                  </a:tcPr>
                </a:tc>
                <a:tc>
                  <a:txBody>
                    <a:bodyPr/>
                    <a:lstStyle/>
                    <a:p>
                      <a:pPr algn="ctr" fontAlgn="ctr"/>
                      <a:r>
                        <a:rPr lang="en-US" altLang="zh-CN" b="1">
                          <a:effectLst/>
                          <a:latin typeface="PT Serif"/>
                        </a:rPr>
                        <a:t>1-4370000</a:t>
                      </a:r>
                    </a:p>
                  </a:txBody>
                  <a:tcPr marL="28575" marR="28575" marT="28575" marB="285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8F8"/>
                    </a:solidFill>
                  </a:tcPr>
                </a:tc>
                <a:tc>
                  <a:txBody>
                    <a:bodyPr/>
                    <a:lstStyle/>
                    <a:p>
                      <a:pPr algn="ctr" fontAlgn="ctr"/>
                      <a:r>
                        <a:rPr lang="en-US" altLang="zh-CN" b="1" dirty="0">
                          <a:effectLst/>
                          <a:latin typeface="PT Serif"/>
                        </a:rPr>
                        <a:t>4370000-</a:t>
                      </a:r>
                      <a:r>
                        <a:rPr lang="zh-CN" altLang="en-US" b="1" dirty="0">
                          <a:effectLst/>
                          <a:latin typeface="PT Serif"/>
                        </a:rPr>
                        <a:t>～</a:t>
                      </a:r>
                    </a:p>
                  </a:txBody>
                  <a:tcPr marL="28575" marR="28575" marT="28575" marB="285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8F8"/>
                    </a:solidFill>
                  </a:tcPr>
                </a:tc>
                <a:extLst>
                  <a:ext uri="{0D108BD9-81ED-4DB2-BD59-A6C34878D82A}">
                    <a16:rowId xmlns:a16="http://schemas.microsoft.com/office/drawing/2014/main" val="1542278651"/>
                  </a:ext>
                </a:extLst>
              </a:tr>
              <a:tr h="260850">
                <a:tc>
                  <a:txBody>
                    <a:bodyPr/>
                    <a:lstStyle/>
                    <a:p>
                      <a:pPr algn="l" fontAlgn="ctr"/>
                      <a:r>
                        <a:rPr lang="zh-CN" altLang="en-US" b="0">
                          <a:effectLst/>
                          <a:latin typeface="PT Serif"/>
                        </a:rPr>
                        <a:t>区块奖励</a:t>
                      </a:r>
                    </a:p>
                  </a:txBody>
                  <a:tcPr marL="28575" marR="28575" marT="28575" marB="285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8F8"/>
                    </a:solidFill>
                  </a:tcPr>
                </a:tc>
                <a:tc>
                  <a:txBody>
                    <a:bodyPr/>
                    <a:lstStyle/>
                    <a:p>
                      <a:pPr algn="l" fontAlgn="ctr"/>
                      <a:r>
                        <a:rPr lang="en-US" altLang="zh-CN" b="0" dirty="0">
                          <a:effectLst/>
                          <a:latin typeface="PT Serif"/>
                        </a:rPr>
                        <a:t>5</a:t>
                      </a:r>
                    </a:p>
                  </a:txBody>
                  <a:tcPr marL="28575" marR="28575" marT="28575" marB="285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8F8"/>
                    </a:solidFill>
                  </a:tcPr>
                </a:tc>
                <a:tc>
                  <a:txBody>
                    <a:bodyPr/>
                    <a:lstStyle/>
                    <a:p>
                      <a:pPr algn="l" fontAlgn="ctr"/>
                      <a:r>
                        <a:rPr lang="en-US" altLang="zh-CN" b="0">
                          <a:effectLst/>
                          <a:latin typeface="PT Serif"/>
                        </a:rPr>
                        <a:t>3</a:t>
                      </a:r>
                    </a:p>
                  </a:txBody>
                  <a:tcPr marL="28575" marR="28575" marT="28575" marB="285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8F8"/>
                    </a:solidFill>
                  </a:tcPr>
                </a:tc>
                <a:extLst>
                  <a:ext uri="{0D108BD9-81ED-4DB2-BD59-A6C34878D82A}">
                    <a16:rowId xmlns:a16="http://schemas.microsoft.com/office/drawing/2014/main" val="3013112546"/>
                  </a:ext>
                </a:extLst>
              </a:tr>
              <a:tr h="260850">
                <a:tc>
                  <a:txBody>
                    <a:bodyPr/>
                    <a:lstStyle/>
                    <a:p>
                      <a:pPr algn="l" fontAlgn="ctr"/>
                      <a:r>
                        <a:rPr lang="en-US" b="0">
                          <a:effectLst/>
                          <a:latin typeface="PT Serif"/>
                        </a:rPr>
                        <a:t>Gas</a:t>
                      </a:r>
                      <a:r>
                        <a:rPr lang="zh-CN" altLang="en-US" b="0">
                          <a:effectLst/>
                          <a:latin typeface="PT Serif"/>
                        </a:rPr>
                        <a:t>奖励</a:t>
                      </a:r>
                    </a:p>
                  </a:txBody>
                  <a:tcPr marL="28575" marR="28575" marT="28575" marB="285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8F8"/>
                    </a:solidFill>
                  </a:tcPr>
                </a:tc>
                <a:tc>
                  <a:txBody>
                    <a:bodyPr/>
                    <a:lstStyle/>
                    <a:p>
                      <a:pPr algn="l" fontAlgn="ctr"/>
                      <a:r>
                        <a:rPr lang="en-US" altLang="zh-CN" b="0">
                          <a:effectLst/>
                          <a:latin typeface="PT Serif"/>
                        </a:rPr>
                        <a:t>/</a:t>
                      </a:r>
                    </a:p>
                  </a:txBody>
                  <a:tcPr marL="28575" marR="28575" marT="28575" marB="285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8F8"/>
                    </a:solidFill>
                  </a:tcPr>
                </a:tc>
                <a:tc>
                  <a:txBody>
                    <a:bodyPr/>
                    <a:lstStyle/>
                    <a:p>
                      <a:pPr algn="l" fontAlgn="ctr"/>
                      <a:r>
                        <a:rPr lang="en-US" altLang="zh-CN" b="0">
                          <a:effectLst/>
                          <a:latin typeface="PT Serif"/>
                        </a:rPr>
                        <a:t>/</a:t>
                      </a:r>
                    </a:p>
                  </a:txBody>
                  <a:tcPr marL="28575" marR="28575" marT="28575" marB="285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8F8"/>
                    </a:solidFill>
                  </a:tcPr>
                </a:tc>
                <a:extLst>
                  <a:ext uri="{0D108BD9-81ED-4DB2-BD59-A6C34878D82A}">
                    <a16:rowId xmlns:a16="http://schemas.microsoft.com/office/drawing/2014/main" val="736224802"/>
                  </a:ext>
                </a:extLst>
              </a:tr>
              <a:tr h="260850">
                <a:tc>
                  <a:txBody>
                    <a:bodyPr/>
                    <a:lstStyle/>
                    <a:p>
                      <a:pPr algn="l" fontAlgn="ctr"/>
                      <a:r>
                        <a:rPr lang="zh-CN" altLang="en-US" b="0">
                          <a:effectLst/>
                          <a:latin typeface="PT Serif"/>
                        </a:rPr>
                        <a:t>索引叔块奖励</a:t>
                      </a:r>
                    </a:p>
                  </a:txBody>
                  <a:tcPr marL="28575" marR="28575" marT="28575" marB="285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8F8"/>
                    </a:solidFill>
                  </a:tcPr>
                </a:tc>
                <a:tc>
                  <a:txBody>
                    <a:bodyPr/>
                    <a:lstStyle/>
                    <a:p>
                      <a:pPr algn="l" fontAlgn="ctr"/>
                      <a:r>
                        <a:rPr lang="en-US" altLang="zh-CN" b="0" baseline="30000">
                          <a:effectLst/>
                          <a:latin typeface="PT Serif"/>
                        </a:rPr>
                        <a:t>5</a:t>
                      </a:r>
                      <a:r>
                        <a:rPr lang="zh-CN" altLang="en-US" b="0">
                          <a:effectLst/>
                          <a:latin typeface="PT Serif"/>
                        </a:rPr>
                        <a:t>⁄</a:t>
                      </a:r>
                      <a:r>
                        <a:rPr lang="en-US" altLang="zh-CN" b="0" baseline="-25000">
                          <a:effectLst/>
                          <a:latin typeface="PT Serif"/>
                        </a:rPr>
                        <a:t>32</a:t>
                      </a:r>
                      <a:endParaRPr lang="zh-CN" altLang="en-US" b="0">
                        <a:effectLst/>
                        <a:latin typeface="PT Serif"/>
                      </a:endParaRPr>
                    </a:p>
                  </a:txBody>
                  <a:tcPr marL="28575" marR="28575" marT="28575" marB="285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8F8"/>
                    </a:solidFill>
                  </a:tcPr>
                </a:tc>
                <a:tc>
                  <a:txBody>
                    <a:bodyPr/>
                    <a:lstStyle/>
                    <a:p>
                      <a:pPr algn="l" fontAlgn="ctr"/>
                      <a:r>
                        <a:rPr lang="en-US" altLang="zh-CN" b="0" baseline="30000" dirty="0">
                          <a:effectLst/>
                          <a:latin typeface="PT Serif"/>
                        </a:rPr>
                        <a:t>3</a:t>
                      </a:r>
                      <a:r>
                        <a:rPr lang="zh-CN" altLang="en-US" b="0" dirty="0">
                          <a:effectLst/>
                          <a:latin typeface="PT Serif"/>
                        </a:rPr>
                        <a:t>⁄</a:t>
                      </a:r>
                      <a:r>
                        <a:rPr lang="en-US" altLang="zh-CN" b="0" baseline="-25000" dirty="0">
                          <a:effectLst/>
                          <a:latin typeface="PT Serif"/>
                        </a:rPr>
                        <a:t>32</a:t>
                      </a:r>
                      <a:endParaRPr lang="zh-CN" altLang="en-US" b="0" dirty="0">
                        <a:effectLst/>
                        <a:latin typeface="PT Serif"/>
                      </a:endParaRPr>
                    </a:p>
                  </a:txBody>
                  <a:tcPr marL="28575" marR="28575" marT="28575" marB="285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8F8"/>
                    </a:solidFill>
                  </a:tcPr>
                </a:tc>
                <a:extLst>
                  <a:ext uri="{0D108BD9-81ED-4DB2-BD59-A6C34878D82A}">
                    <a16:rowId xmlns:a16="http://schemas.microsoft.com/office/drawing/2014/main" val="2205914719"/>
                  </a:ext>
                </a:extLst>
              </a:tr>
              <a:tr h="260850">
                <a:tc>
                  <a:txBody>
                    <a:bodyPr/>
                    <a:lstStyle/>
                    <a:p>
                      <a:pPr algn="l" fontAlgn="ctr"/>
                      <a:r>
                        <a:rPr lang="zh-CN" altLang="en-US" b="0">
                          <a:effectLst/>
                          <a:latin typeface="PT Serif"/>
                        </a:rPr>
                        <a:t>总计</a:t>
                      </a:r>
                      <a:r>
                        <a:rPr lang="en-US" altLang="zh-CN" b="0">
                          <a:effectLst/>
                          <a:latin typeface="PT Serif"/>
                        </a:rPr>
                        <a:t>(1</a:t>
                      </a:r>
                      <a:r>
                        <a:rPr lang="zh-CN" altLang="en-US" b="0">
                          <a:effectLst/>
                          <a:latin typeface="PT Serif"/>
                        </a:rPr>
                        <a:t>个叔块</a:t>
                      </a:r>
                      <a:r>
                        <a:rPr lang="en-US" altLang="zh-CN" b="0">
                          <a:effectLst/>
                          <a:latin typeface="PT Serif"/>
                        </a:rPr>
                        <a:t>)</a:t>
                      </a:r>
                    </a:p>
                  </a:txBody>
                  <a:tcPr marL="28575" marR="28575" marT="28575" marB="285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8F8"/>
                    </a:solidFill>
                  </a:tcPr>
                </a:tc>
                <a:tc>
                  <a:txBody>
                    <a:bodyPr/>
                    <a:lstStyle/>
                    <a:p>
                      <a:pPr algn="l" fontAlgn="ctr"/>
                      <a:r>
                        <a:rPr lang="en-US" altLang="zh-CN" b="0" dirty="0">
                          <a:effectLst/>
                          <a:latin typeface="PT Serif"/>
                        </a:rPr>
                        <a:t>5+0.15625+</a:t>
                      </a:r>
                      <a:r>
                        <a:rPr lang="zh-CN" altLang="en-US" b="0" dirty="0">
                          <a:effectLst/>
                          <a:latin typeface="PT Serif"/>
                        </a:rPr>
                        <a:t>块内</a:t>
                      </a:r>
                      <a:r>
                        <a:rPr lang="en-US" b="0" dirty="0">
                          <a:effectLst/>
                          <a:latin typeface="PT Serif"/>
                        </a:rPr>
                        <a:t>Gas</a:t>
                      </a:r>
                      <a:r>
                        <a:rPr lang="zh-CN" altLang="en-US" b="0" dirty="0">
                          <a:effectLst/>
                          <a:latin typeface="PT Serif"/>
                        </a:rPr>
                        <a:t>费</a:t>
                      </a:r>
                    </a:p>
                  </a:txBody>
                  <a:tcPr marL="28575" marR="28575" marT="28575" marB="285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8F8"/>
                    </a:solidFill>
                  </a:tcPr>
                </a:tc>
                <a:tc>
                  <a:txBody>
                    <a:bodyPr/>
                    <a:lstStyle/>
                    <a:p>
                      <a:pPr algn="l" fontAlgn="ctr"/>
                      <a:r>
                        <a:rPr lang="en-US" altLang="zh-CN" b="0" dirty="0">
                          <a:effectLst/>
                          <a:latin typeface="PT Serif"/>
                        </a:rPr>
                        <a:t>3+0.09375+</a:t>
                      </a:r>
                      <a:r>
                        <a:rPr lang="zh-CN" altLang="en-US" b="0" dirty="0">
                          <a:effectLst/>
                          <a:latin typeface="PT Serif"/>
                        </a:rPr>
                        <a:t>块内</a:t>
                      </a:r>
                      <a:r>
                        <a:rPr lang="en-US" b="0" dirty="0">
                          <a:effectLst/>
                          <a:latin typeface="PT Serif"/>
                        </a:rPr>
                        <a:t>Gas</a:t>
                      </a:r>
                      <a:r>
                        <a:rPr lang="zh-CN" altLang="en-US" b="0" dirty="0">
                          <a:effectLst/>
                          <a:latin typeface="PT Serif"/>
                        </a:rPr>
                        <a:t>费</a:t>
                      </a:r>
                    </a:p>
                  </a:txBody>
                  <a:tcPr marL="28575" marR="28575" marT="28575" marB="285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8F8"/>
                    </a:solidFill>
                  </a:tcPr>
                </a:tc>
                <a:extLst>
                  <a:ext uri="{0D108BD9-81ED-4DB2-BD59-A6C34878D82A}">
                    <a16:rowId xmlns:a16="http://schemas.microsoft.com/office/drawing/2014/main" val="2154426961"/>
                  </a:ext>
                </a:extLst>
              </a:tr>
              <a:tr h="260850">
                <a:tc>
                  <a:txBody>
                    <a:bodyPr/>
                    <a:lstStyle/>
                    <a:p>
                      <a:pPr algn="l" fontAlgn="ctr"/>
                      <a:r>
                        <a:rPr lang="zh-CN" altLang="en-US" b="0" dirty="0">
                          <a:effectLst/>
                          <a:latin typeface="PT Serif"/>
                        </a:rPr>
                        <a:t>总计</a:t>
                      </a:r>
                      <a:r>
                        <a:rPr lang="en-US" altLang="zh-CN" b="0" dirty="0">
                          <a:effectLst/>
                          <a:latin typeface="PT Serif"/>
                        </a:rPr>
                        <a:t>(2</a:t>
                      </a:r>
                      <a:r>
                        <a:rPr lang="zh-CN" altLang="en-US" b="0" dirty="0">
                          <a:effectLst/>
                          <a:latin typeface="PT Serif"/>
                        </a:rPr>
                        <a:t>个叔块</a:t>
                      </a:r>
                      <a:r>
                        <a:rPr lang="en-US" altLang="zh-CN" b="0" dirty="0">
                          <a:effectLst/>
                          <a:latin typeface="PT Serif"/>
                        </a:rPr>
                        <a:t>)</a:t>
                      </a:r>
                    </a:p>
                  </a:txBody>
                  <a:tcPr marL="28575" marR="28575" marT="28575" marB="285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8F8"/>
                    </a:solidFill>
                  </a:tcPr>
                </a:tc>
                <a:tc>
                  <a:txBody>
                    <a:bodyPr/>
                    <a:lstStyle/>
                    <a:p>
                      <a:pPr algn="l" fontAlgn="ctr"/>
                      <a:r>
                        <a:rPr lang="en-US" altLang="zh-CN" b="0" dirty="0">
                          <a:effectLst/>
                          <a:latin typeface="PT Serif"/>
                        </a:rPr>
                        <a:t>5+0.3125+</a:t>
                      </a:r>
                      <a:r>
                        <a:rPr lang="zh-CN" altLang="en-US" b="0" dirty="0">
                          <a:effectLst/>
                          <a:latin typeface="PT Serif"/>
                        </a:rPr>
                        <a:t>块内</a:t>
                      </a:r>
                      <a:r>
                        <a:rPr lang="en-US" b="0" dirty="0">
                          <a:effectLst/>
                          <a:latin typeface="PT Serif"/>
                        </a:rPr>
                        <a:t>Gas</a:t>
                      </a:r>
                      <a:r>
                        <a:rPr lang="zh-CN" altLang="en-US" b="0" dirty="0">
                          <a:effectLst/>
                          <a:latin typeface="PT Serif"/>
                        </a:rPr>
                        <a:t>费</a:t>
                      </a:r>
                    </a:p>
                  </a:txBody>
                  <a:tcPr marL="28575" marR="28575" marT="28575" marB="285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8F8"/>
                    </a:solidFill>
                  </a:tcPr>
                </a:tc>
                <a:tc>
                  <a:txBody>
                    <a:bodyPr/>
                    <a:lstStyle/>
                    <a:p>
                      <a:pPr algn="l" fontAlgn="ctr"/>
                      <a:r>
                        <a:rPr lang="en-US" altLang="zh-CN" b="0" dirty="0">
                          <a:effectLst/>
                          <a:latin typeface="PT Serif"/>
                        </a:rPr>
                        <a:t>3+0.1875+</a:t>
                      </a:r>
                      <a:r>
                        <a:rPr lang="zh-CN" altLang="en-US" b="0" dirty="0">
                          <a:effectLst/>
                          <a:latin typeface="PT Serif"/>
                        </a:rPr>
                        <a:t>块内</a:t>
                      </a:r>
                      <a:r>
                        <a:rPr lang="en-US" b="0" dirty="0">
                          <a:effectLst/>
                          <a:latin typeface="PT Serif"/>
                        </a:rPr>
                        <a:t>Gas</a:t>
                      </a:r>
                      <a:r>
                        <a:rPr lang="zh-CN" altLang="en-US" b="0" dirty="0">
                          <a:effectLst/>
                          <a:latin typeface="PT Serif"/>
                        </a:rPr>
                        <a:t>费</a:t>
                      </a:r>
                    </a:p>
                  </a:txBody>
                  <a:tcPr marL="28575" marR="28575" marT="28575" marB="285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8F8"/>
                    </a:solidFill>
                  </a:tcPr>
                </a:tc>
                <a:extLst>
                  <a:ext uri="{0D108BD9-81ED-4DB2-BD59-A6C34878D82A}">
                    <a16:rowId xmlns:a16="http://schemas.microsoft.com/office/drawing/2014/main" val="2621582321"/>
                  </a:ext>
                </a:extLst>
              </a:tr>
            </a:tbl>
          </a:graphicData>
        </a:graphic>
      </p:graphicFrame>
      <p:sp>
        <p:nvSpPr>
          <p:cNvPr id="7" name="Rectangle 2">
            <a:extLst>
              <a:ext uri="{FF2B5EF4-FFF2-40B4-BE49-F238E27FC236}">
                <a16:creationId xmlns:a16="http://schemas.microsoft.com/office/drawing/2014/main" id="{DD26B9F8-E8D3-4C04-A988-EA5F0B6B2A1C}"/>
              </a:ext>
            </a:extLst>
          </p:cNvPr>
          <p:cNvSpPr>
            <a:spLocks noChangeArrowheads="1"/>
          </p:cNvSpPr>
          <p:nvPr/>
        </p:nvSpPr>
        <p:spPr bwMode="auto">
          <a:xfrm>
            <a:off x="838200" y="30067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矩形 7">
            <a:extLst>
              <a:ext uri="{FF2B5EF4-FFF2-40B4-BE49-F238E27FC236}">
                <a16:creationId xmlns:a16="http://schemas.microsoft.com/office/drawing/2014/main" id="{789A21AE-3AF6-4A5B-9508-BC129BEC9DFB}"/>
              </a:ext>
            </a:extLst>
          </p:cNvPr>
          <p:cNvSpPr/>
          <p:nvPr/>
        </p:nvSpPr>
        <p:spPr>
          <a:xfrm>
            <a:off x="2375643" y="5052063"/>
            <a:ext cx="8570262" cy="1200329"/>
          </a:xfrm>
          <a:prstGeom prst="rect">
            <a:avLst/>
          </a:prstGeom>
        </p:spPr>
        <p:txBody>
          <a:bodyPr wrap="square">
            <a:spAutoFit/>
          </a:bodyPr>
          <a:lstStyle/>
          <a:p>
            <a:pPr fontAlgn="base">
              <a:buFont typeface="+mj-lt"/>
              <a:buAutoNum type="arabicPeriod"/>
            </a:pPr>
            <a:r>
              <a:rPr lang="zh-CN" altLang="en-US" dirty="0">
                <a:solidFill>
                  <a:srgbClr val="222222"/>
                </a:solidFill>
                <a:latin typeface="PT Serif"/>
              </a:rPr>
              <a:t>区块奖励，在</a:t>
            </a:r>
            <a:r>
              <a:rPr lang="en-US" altLang="zh-CN" dirty="0">
                <a:solidFill>
                  <a:srgbClr val="222222"/>
                </a:solidFill>
                <a:latin typeface="PT Serif"/>
              </a:rPr>
              <a:t>4370000</a:t>
            </a:r>
            <a:r>
              <a:rPr lang="zh-CN" altLang="en-US" dirty="0">
                <a:solidFill>
                  <a:srgbClr val="222222"/>
                </a:solidFill>
                <a:latin typeface="PT Serif"/>
              </a:rPr>
              <a:t>块硬分叉之前奖励</a:t>
            </a:r>
            <a:r>
              <a:rPr lang="en-US" altLang="zh-CN" dirty="0">
                <a:solidFill>
                  <a:srgbClr val="222222"/>
                </a:solidFill>
                <a:latin typeface="PT Serif"/>
              </a:rPr>
              <a:t>5</a:t>
            </a:r>
            <a:r>
              <a:rPr lang="zh-CN" altLang="en-US" dirty="0">
                <a:solidFill>
                  <a:srgbClr val="222222"/>
                </a:solidFill>
                <a:latin typeface="PT Serif"/>
              </a:rPr>
              <a:t>个以太币，之后奖励</a:t>
            </a:r>
            <a:r>
              <a:rPr lang="en-US" altLang="zh-CN" dirty="0">
                <a:solidFill>
                  <a:srgbClr val="222222"/>
                </a:solidFill>
                <a:latin typeface="PT Serif"/>
              </a:rPr>
              <a:t>3</a:t>
            </a:r>
            <a:r>
              <a:rPr lang="zh-CN" altLang="en-US" dirty="0">
                <a:solidFill>
                  <a:srgbClr val="222222"/>
                </a:solidFill>
                <a:latin typeface="PT Serif"/>
              </a:rPr>
              <a:t>个以太币；</a:t>
            </a:r>
          </a:p>
          <a:p>
            <a:pPr fontAlgn="base">
              <a:buFont typeface="+mj-lt"/>
              <a:buAutoNum type="arabicPeriod"/>
            </a:pPr>
            <a:r>
              <a:rPr lang="en-US" altLang="zh-CN" dirty="0">
                <a:solidFill>
                  <a:srgbClr val="222222"/>
                </a:solidFill>
                <a:latin typeface="PT Serif"/>
              </a:rPr>
              <a:t>Gas</a:t>
            </a:r>
            <a:r>
              <a:rPr lang="zh-CN" altLang="en-US" dirty="0">
                <a:solidFill>
                  <a:srgbClr val="222222"/>
                </a:solidFill>
                <a:latin typeface="PT Serif"/>
              </a:rPr>
              <a:t>奖励，区块内所有交易的</a:t>
            </a:r>
            <a:r>
              <a:rPr lang="en-US" altLang="zh-CN" dirty="0">
                <a:solidFill>
                  <a:srgbClr val="222222"/>
                </a:solidFill>
                <a:latin typeface="PT Serif"/>
              </a:rPr>
              <a:t>Gas</a:t>
            </a:r>
            <a:r>
              <a:rPr lang="zh-CN" altLang="en-US" dirty="0">
                <a:solidFill>
                  <a:srgbClr val="222222"/>
                </a:solidFill>
                <a:latin typeface="PT Serif"/>
              </a:rPr>
              <a:t>费用归矿工所有；</a:t>
            </a:r>
          </a:p>
          <a:p>
            <a:pPr fontAlgn="base">
              <a:buFont typeface="+mj-lt"/>
              <a:buAutoNum type="arabicPeriod"/>
            </a:pPr>
            <a:r>
              <a:rPr lang="zh-CN" altLang="en-US" dirty="0">
                <a:solidFill>
                  <a:srgbClr val="222222"/>
                </a:solidFill>
                <a:latin typeface="PT Serif"/>
              </a:rPr>
              <a:t>索引叔块奖励，每索引一个叔块会奖励区块奖励的</a:t>
            </a:r>
            <a:r>
              <a:rPr lang="en-US" altLang="zh-CN" dirty="0">
                <a:solidFill>
                  <a:srgbClr val="222222"/>
                </a:solidFill>
                <a:latin typeface="PT Serif"/>
              </a:rPr>
              <a:t>1/32</a:t>
            </a:r>
            <a:r>
              <a:rPr lang="zh-CN" altLang="en-US" dirty="0">
                <a:solidFill>
                  <a:srgbClr val="222222"/>
                </a:solidFill>
                <a:latin typeface="PT Serif"/>
              </a:rPr>
              <a:t>；</a:t>
            </a:r>
          </a:p>
          <a:p>
            <a:pPr fontAlgn="base"/>
            <a:r>
              <a:rPr lang="zh-CN" altLang="en-US" dirty="0">
                <a:solidFill>
                  <a:srgbClr val="222222"/>
                </a:solidFill>
                <a:latin typeface="PT Serif"/>
              </a:rPr>
              <a:t>挖出叔块的奖励 </a:t>
            </a:r>
            <a:r>
              <a:rPr lang="en-US" altLang="zh-CN" dirty="0">
                <a:solidFill>
                  <a:srgbClr val="222222"/>
                </a:solidFill>
                <a:latin typeface="PT Serif"/>
              </a:rPr>
              <a:t>=</a:t>
            </a:r>
            <a:r>
              <a:rPr lang="zh-CN" altLang="en-US" dirty="0">
                <a:solidFill>
                  <a:srgbClr val="222222"/>
                </a:solidFill>
                <a:latin typeface="PT Serif"/>
              </a:rPr>
              <a:t>（叔块高度</a:t>
            </a:r>
            <a:r>
              <a:rPr lang="en-US" altLang="zh-CN" dirty="0">
                <a:solidFill>
                  <a:srgbClr val="222222"/>
                </a:solidFill>
                <a:latin typeface="PT Serif"/>
              </a:rPr>
              <a:t>+8-</a:t>
            </a:r>
            <a:r>
              <a:rPr lang="zh-CN" altLang="en-US" dirty="0">
                <a:solidFill>
                  <a:srgbClr val="222222"/>
                </a:solidFill>
                <a:latin typeface="PT Serif"/>
              </a:rPr>
              <a:t>索引叔块的区块高度）*区块奖励</a:t>
            </a:r>
            <a:r>
              <a:rPr lang="en-US" altLang="zh-CN" dirty="0">
                <a:solidFill>
                  <a:srgbClr val="222222"/>
                </a:solidFill>
                <a:latin typeface="PT Serif"/>
              </a:rPr>
              <a:t>/8</a:t>
            </a:r>
            <a:endParaRPr lang="en-US" altLang="zh-CN" b="0" i="0" dirty="0">
              <a:solidFill>
                <a:srgbClr val="222222"/>
              </a:solidFill>
              <a:effectLst/>
              <a:latin typeface="PT Serif"/>
            </a:endParaRPr>
          </a:p>
        </p:txBody>
      </p:sp>
    </p:spTree>
    <p:extLst>
      <p:ext uri="{BB962C8B-B14F-4D97-AF65-F5344CB8AC3E}">
        <p14:creationId xmlns:p14="http://schemas.microsoft.com/office/powerpoint/2010/main" val="1657150484"/>
      </p:ext>
    </p:extLst>
  </p:cSld>
  <p:clrMapOvr>
    <a:masterClrMapping/>
  </p:clrMapOvr>
  <mc:AlternateContent xmlns:mc="http://schemas.openxmlformats.org/markup-compatibility/2006" xmlns:p14="http://schemas.microsoft.com/office/powerpoint/2010/main">
    <mc:Choice Requires="p14">
      <p:transition spd="slow" p14:dur="1500" advClick="0" advTm="13313">
        <p:random/>
      </p:transition>
    </mc:Choice>
    <mc:Fallback xmlns="">
      <p:transition spd="slow" advClick="0" advTm="13313">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56" presetClass="entr" presetSubtype="0" fill="hold" grpId="0" nodeType="after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 by="(-#ppt_w*2)" calcmode="lin" valueType="num">
                                      <p:cBhvr rctx="PPT">
                                        <p:cTn id="12" dur="500" autoRev="1" fill="hold">
                                          <p:stCondLst>
                                            <p:cond delay="0"/>
                                          </p:stCondLst>
                                        </p:cTn>
                                        <p:tgtEl>
                                          <p:spTgt spid="12"/>
                                        </p:tgtEl>
                                        <p:attrNameLst>
                                          <p:attrName>ppt_w</p:attrName>
                                        </p:attrNameLst>
                                      </p:cBhvr>
                                    </p:anim>
                                    <p:anim by="(#ppt_w*0.50)" calcmode="lin" valueType="num">
                                      <p:cBhvr>
                                        <p:cTn id="13" dur="500" decel="50000" autoRev="1" fill="hold">
                                          <p:stCondLst>
                                            <p:cond delay="0"/>
                                          </p:stCondLst>
                                        </p:cTn>
                                        <p:tgtEl>
                                          <p:spTgt spid="12"/>
                                        </p:tgtEl>
                                        <p:attrNameLst>
                                          <p:attrName>ppt_x</p:attrName>
                                        </p:attrNameLst>
                                      </p:cBhvr>
                                    </p:anim>
                                    <p:anim from="(-#ppt_h/2)" to="(#ppt_y)" calcmode="lin" valueType="num">
                                      <p:cBhvr>
                                        <p:cTn id="14" dur="1000" fill="hold">
                                          <p:stCondLst>
                                            <p:cond delay="0"/>
                                          </p:stCondLst>
                                        </p:cTn>
                                        <p:tgtEl>
                                          <p:spTgt spid="12"/>
                                        </p:tgtEl>
                                        <p:attrNameLst>
                                          <p:attrName>ppt_y</p:attrName>
                                        </p:attrNameLst>
                                      </p:cBhvr>
                                    </p:anim>
                                    <p:animRot by="21600000">
                                      <p:cBhvr>
                                        <p:cTn id="15" dur="1000" fill="hold">
                                          <p:stCondLst>
                                            <p:cond delay="0"/>
                                          </p:stCondLst>
                                        </p:cTn>
                                        <p:tgtEl>
                                          <p:spTgt spid="12"/>
                                        </p:tgtEl>
                                        <p:attrNameLst>
                                          <p:attrName>r</p:attrName>
                                        </p:attrNameLst>
                                      </p:cBhvr>
                                    </p:animRot>
                                  </p:childTnLst>
                                </p:cTn>
                              </p:par>
                            </p:childTnLst>
                          </p:cTn>
                        </p:par>
                        <p:par>
                          <p:cTn id="16" fill="hold">
                            <p:stCondLst>
                              <p:cond delay="18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08" y="18966"/>
            <a:ext cx="12192000" cy="6858000"/>
          </a:xfrm>
          <a:prstGeom prst="rect">
            <a:avLst/>
          </a:prstGeom>
        </p:spPr>
      </p:pic>
      <p:sp>
        <p:nvSpPr>
          <p:cNvPr id="12" name="TextBox 2"/>
          <p:cNvSpPr txBox="1"/>
          <p:nvPr/>
        </p:nvSpPr>
        <p:spPr>
          <a:xfrm>
            <a:off x="4875150" y="218530"/>
            <a:ext cx="2441694" cy="769441"/>
          </a:xfrm>
          <a:prstGeom prst="rect">
            <a:avLst/>
          </a:prstGeom>
          <a:noFill/>
        </p:spPr>
        <p:txBody>
          <a:bodyPr vert="horz" wrap="none" rtlCol="0">
            <a:spAutoFit/>
          </a:bodyPr>
          <a:lstStyle>
            <a:defPPr>
              <a:defRPr lang="zh-CN"/>
            </a:defPPr>
            <a:lvl1pPr algn="ctr">
              <a:defRPr sz="16600" b="1">
                <a:ln>
                  <a:gradFill>
                    <a:gsLst>
                      <a:gs pos="0">
                        <a:schemeClr val="accent1">
                          <a:lumMod val="5000"/>
                          <a:lumOff val="95000"/>
                          <a:alpha val="0"/>
                        </a:schemeClr>
                      </a:gs>
                      <a:gs pos="56000">
                        <a:schemeClr val="bg1"/>
                      </a:gs>
                      <a:gs pos="100000">
                        <a:schemeClr val="bg1">
                          <a:alpha val="0"/>
                        </a:schemeClr>
                      </a:gs>
                    </a:gsLst>
                    <a:lin ang="7200000" scaled="0"/>
                  </a:gradFill>
                </a:ln>
                <a:solidFill>
                  <a:srgbClr val="A5C846"/>
                </a:solidFill>
                <a:effectLst>
                  <a:outerShdw blurRad="38100" dist="38100" dir="2700000" algn="tl">
                    <a:srgbClr val="000000">
                      <a:alpha val="43137"/>
                    </a:srgbClr>
                  </a:outerShdw>
                </a:effectLst>
                <a:latin typeface="Agency FB" panose="020B0503020202020204" pitchFamily="34" charset="0"/>
              </a:defRPr>
            </a:lvl1pPr>
            <a:lvl2pPr>
              <a:defRPr/>
            </a:lvl2pPr>
            <a:lvl3pPr>
              <a:defRPr/>
            </a:lvl3pPr>
            <a:lvl4pPr>
              <a:defRPr/>
            </a:lvl4pPr>
            <a:lvl5pPr>
              <a:defRPr/>
            </a:lvl5pPr>
            <a:lvl6pPr>
              <a:defRPr/>
            </a:lvl6pPr>
            <a:lvl7pPr>
              <a:defRPr/>
            </a:lvl7pPr>
            <a:lvl8pPr>
              <a:defRPr/>
            </a:lvl8pPr>
            <a:lvl9pPr>
              <a:defRPr/>
            </a:lvl9pPr>
          </a:lstStyle>
          <a:p>
            <a:r>
              <a:rPr lang="zh-CN" altLang="en-US" sz="4400" dirty="0">
                <a:solidFill>
                  <a:srgbClr val="9E1E1E"/>
                </a:solidFill>
                <a:cs typeface="+mn-ea"/>
                <a:sym typeface="+mn-lt"/>
              </a:rPr>
              <a:t>叔块奖励</a:t>
            </a:r>
          </a:p>
        </p:txBody>
      </p:sp>
      <p:cxnSp>
        <p:nvCxnSpPr>
          <p:cNvPr id="19" name="直接连接符 18"/>
          <p:cNvCxnSpPr/>
          <p:nvPr/>
        </p:nvCxnSpPr>
        <p:spPr>
          <a:xfrm>
            <a:off x="2831634" y="1008297"/>
            <a:ext cx="6528725" cy="0"/>
          </a:xfrm>
          <a:prstGeom prst="line">
            <a:avLst/>
          </a:prstGeom>
          <a:ln w="25400">
            <a:solidFill>
              <a:srgbClr val="3975A9"/>
            </a:solidFill>
          </a:ln>
        </p:spPr>
        <p:style>
          <a:lnRef idx="1">
            <a:schemeClr val="accent1"/>
          </a:lnRef>
          <a:fillRef idx="0">
            <a:schemeClr val="accent1"/>
          </a:fillRef>
          <a:effectRef idx="0">
            <a:schemeClr val="accent1"/>
          </a:effectRef>
          <a:fontRef idx="minor">
            <a:schemeClr val="tx1"/>
          </a:fontRef>
        </p:style>
      </p:cxnSp>
      <p:sp>
        <p:nvSpPr>
          <p:cNvPr id="7" name="Rectangle 2">
            <a:extLst>
              <a:ext uri="{FF2B5EF4-FFF2-40B4-BE49-F238E27FC236}">
                <a16:creationId xmlns:a16="http://schemas.microsoft.com/office/drawing/2014/main" id="{DD26B9F8-E8D3-4C04-A988-EA5F0B6B2A1C}"/>
              </a:ext>
            </a:extLst>
          </p:cNvPr>
          <p:cNvSpPr>
            <a:spLocks noChangeArrowheads="1"/>
          </p:cNvSpPr>
          <p:nvPr/>
        </p:nvSpPr>
        <p:spPr bwMode="auto">
          <a:xfrm>
            <a:off x="838200" y="30067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graphicFrame>
        <p:nvGraphicFramePr>
          <p:cNvPr id="9" name="表格 8">
            <a:extLst>
              <a:ext uri="{FF2B5EF4-FFF2-40B4-BE49-F238E27FC236}">
                <a16:creationId xmlns:a16="http://schemas.microsoft.com/office/drawing/2014/main" id="{C25F9518-6DB1-44BA-B7D8-5AA96EFF9543}"/>
              </a:ext>
            </a:extLst>
          </p:cNvPr>
          <p:cNvGraphicFramePr>
            <a:graphicFrameLocks noGrp="1"/>
          </p:cNvGraphicFramePr>
          <p:nvPr>
            <p:extLst>
              <p:ext uri="{D42A27DB-BD31-4B8C-83A1-F6EECF244321}">
                <p14:modId xmlns:p14="http://schemas.microsoft.com/office/powerpoint/2010/main" val="3156423123"/>
              </p:ext>
            </p:extLst>
          </p:nvPr>
        </p:nvGraphicFramePr>
        <p:xfrm>
          <a:off x="3421294" y="2097992"/>
          <a:ext cx="5540331" cy="3675417"/>
        </p:xfrm>
        <a:graphic>
          <a:graphicData uri="http://schemas.openxmlformats.org/drawingml/2006/table">
            <a:tbl>
              <a:tblPr/>
              <a:tblGrid>
                <a:gridCol w="1816055">
                  <a:extLst>
                    <a:ext uri="{9D8B030D-6E8A-4147-A177-3AD203B41FA5}">
                      <a16:colId xmlns:a16="http://schemas.microsoft.com/office/drawing/2014/main" val="3712398946"/>
                    </a:ext>
                  </a:extLst>
                </a:gridCol>
                <a:gridCol w="1862138">
                  <a:extLst>
                    <a:ext uri="{9D8B030D-6E8A-4147-A177-3AD203B41FA5}">
                      <a16:colId xmlns:a16="http://schemas.microsoft.com/office/drawing/2014/main" val="1821861011"/>
                    </a:ext>
                  </a:extLst>
                </a:gridCol>
                <a:gridCol w="1862138">
                  <a:extLst>
                    <a:ext uri="{9D8B030D-6E8A-4147-A177-3AD203B41FA5}">
                      <a16:colId xmlns:a16="http://schemas.microsoft.com/office/drawing/2014/main" val="2752550666"/>
                    </a:ext>
                  </a:extLst>
                </a:gridCol>
              </a:tblGrid>
              <a:tr h="832857">
                <a:tc>
                  <a:txBody>
                    <a:bodyPr/>
                    <a:lstStyle/>
                    <a:p>
                      <a:pPr algn="ctr" fontAlgn="ctr"/>
                      <a:r>
                        <a:rPr lang="zh-CN" altLang="en-US" b="1" dirty="0">
                          <a:effectLst/>
                          <a:latin typeface="PT Serif"/>
                        </a:rPr>
                        <a:t>与被索引区块高度差</a:t>
                      </a:r>
                    </a:p>
                  </a:txBody>
                  <a:tcPr marL="28575" marR="28575" marT="28575" marB="285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8F8"/>
                    </a:solidFill>
                  </a:tcPr>
                </a:tc>
                <a:tc>
                  <a:txBody>
                    <a:bodyPr/>
                    <a:lstStyle/>
                    <a:p>
                      <a:pPr algn="ctr" fontAlgn="ctr"/>
                      <a:r>
                        <a:rPr lang="en-US" altLang="zh-CN" b="1" dirty="0">
                          <a:effectLst/>
                          <a:latin typeface="PT Serif"/>
                        </a:rPr>
                        <a:t>1-4370000</a:t>
                      </a:r>
                    </a:p>
                  </a:txBody>
                  <a:tcPr marL="28575" marR="28575" marT="28575" marB="285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8F8"/>
                    </a:solidFill>
                  </a:tcPr>
                </a:tc>
                <a:tc>
                  <a:txBody>
                    <a:bodyPr/>
                    <a:lstStyle/>
                    <a:p>
                      <a:pPr algn="ctr" fontAlgn="ctr"/>
                      <a:r>
                        <a:rPr lang="en-US" altLang="zh-CN" b="1">
                          <a:effectLst/>
                          <a:latin typeface="PT Serif"/>
                        </a:rPr>
                        <a:t>4370000-</a:t>
                      </a:r>
                      <a:r>
                        <a:rPr lang="zh-CN" altLang="en-US" b="1">
                          <a:effectLst/>
                          <a:latin typeface="PT Serif"/>
                        </a:rPr>
                        <a:t>～</a:t>
                      </a:r>
                    </a:p>
                  </a:txBody>
                  <a:tcPr marL="28575" marR="28575" marT="28575" marB="285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8F8"/>
                    </a:solidFill>
                  </a:tcPr>
                </a:tc>
                <a:extLst>
                  <a:ext uri="{0D108BD9-81ED-4DB2-BD59-A6C34878D82A}">
                    <a16:rowId xmlns:a16="http://schemas.microsoft.com/office/drawing/2014/main" val="3950323464"/>
                  </a:ext>
                </a:extLst>
              </a:tr>
              <a:tr h="473760">
                <a:tc>
                  <a:txBody>
                    <a:bodyPr/>
                    <a:lstStyle/>
                    <a:p>
                      <a:pPr algn="l" fontAlgn="ctr"/>
                      <a:r>
                        <a:rPr lang="en-US" altLang="zh-CN" b="0" dirty="0">
                          <a:effectLst/>
                          <a:latin typeface="PT Serif"/>
                        </a:rPr>
                        <a:t>1</a:t>
                      </a:r>
                    </a:p>
                  </a:txBody>
                  <a:tcPr marL="28575" marR="28575" marT="28575" marB="285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8F8"/>
                    </a:solidFill>
                  </a:tcPr>
                </a:tc>
                <a:tc>
                  <a:txBody>
                    <a:bodyPr/>
                    <a:lstStyle/>
                    <a:p>
                      <a:pPr algn="l" fontAlgn="ctr"/>
                      <a:r>
                        <a:rPr lang="en-US" altLang="zh-CN" b="0">
                          <a:effectLst/>
                          <a:latin typeface="PT Serif"/>
                        </a:rPr>
                        <a:t>4.375</a:t>
                      </a:r>
                    </a:p>
                  </a:txBody>
                  <a:tcPr marL="28575" marR="28575" marT="28575" marB="285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8F8"/>
                    </a:solidFill>
                  </a:tcPr>
                </a:tc>
                <a:tc>
                  <a:txBody>
                    <a:bodyPr/>
                    <a:lstStyle/>
                    <a:p>
                      <a:pPr algn="l" fontAlgn="ctr"/>
                      <a:r>
                        <a:rPr lang="en-US" altLang="zh-CN" b="0" dirty="0">
                          <a:effectLst/>
                          <a:latin typeface="PT Serif"/>
                        </a:rPr>
                        <a:t>2.625</a:t>
                      </a:r>
                    </a:p>
                  </a:txBody>
                  <a:tcPr marL="28575" marR="28575" marT="28575" marB="285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8F8"/>
                    </a:solidFill>
                  </a:tcPr>
                </a:tc>
                <a:extLst>
                  <a:ext uri="{0D108BD9-81ED-4DB2-BD59-A6C34878D82A}">
                    <a16:rowId xmlns:a16="http://schemas.microsoft.com/office/drawing/2014/main" val="3350553308"/>
                  </a:ext>
                </a:extLst>
              </a:tr>
              <a:tr h="473760">
                <a:tc>
                  <a:txBody>
                    <a:bodyPr/>
                    <a:lstStyle/>
                    <a:p>
                      <a:pPr algn="l" fontAlgn="ctr"/>
                      <a:r>
                        <a:rPr lang="en-US" altLang="zh-CN" b="0" dirty="0">
                          <a:effectLst/>
                          <a:latin typeface="PT Serif"/>
                        </a:rPr>
                        <a:t>2</a:t>
                      </a:r>
                    </a:p>
                  </a:txBody>
                  <a:tcPr marL="28575" marR="28575" marT="28575" marB="285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8F8"/>
                    </a:solidFill>
                  </a:tcPr>
                </a:tc>
                <a:tc>
                  <a:txBody>
                    <a:bodyPr/>
                    <a:lstStyle/>
                    <a:p>
                      <a:pPr algn="l" fontAlgn="ctr"/>
                      <a:r>
                        <a:rPr lang="en-US" altLang="zh-CN" b="0">
                          <a:effectLst/>
                          <a:latin typeface="PT Serif"/>
                        </a:rPr>
                        <a:t>3.75</a:t>
                      </a:r>
                    </a:p>
                  </a:txBody>
                  <a:tcPr marL="28575" marR="28575" marT="28575" marB="285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8F8"/>
                    </a:solidFill>
                  </a:tcPr>
                </a:tc>
                <a:tc>
                  <a:txBody>
                    <a:bodyPr/>
                    <a:lstStyle/>
                    <a:p>
                      <a:pPr algn="l" fontAlgn="ctr"/>
                      <a:r>
                        <a:rPr lang="en-US" altLang="zh-CN" b="0" dirty="0">
                          <a:effectLst/>
                          <a:latin typeface="PT Serif"/>
                        </a:rPr>
                        <a:t>2.25</a:t>
                      </a:r>
                    </a:p>
                  </a:txBody>
                  <a:tcPr marL="28575" marR="28575" marT="28575" marB="285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8F8"/>
                    </a:solidFill>
                  </a:tcPr>
                </a:tc>
                <a:extLst>
                  <a:ext uri="{0D108BD9-81ED-4DB2-BD59-A6C34878D82A}">
                    <a16:rowId xmlns:a16="http://schemas.microsoft.com/office/drawing/2014/main" val="982373563"/>
                  </a:ext>
                </a:extLst>
              </a:tr>
              <a:tr h="473760">
                <a:tc>
                  <a:txBody>
                    <a:bodyPr/>
                    <a:lstStyle/>
                    <a:p>
                      <a:pPr algn="l" fontAlgn="ctr"/>
                      <a:r>
                        <a:rPr lang="en-US" altLang="zh-CN" b="0">
                          <a:effectLst/>
                          <a:latin typeface="PT Serif"/>
                        </a:rPr>
                        <a:t>3</a:t>
                      </a:r>
                    </a:p>
                  </a:txBody>
                  <a:tcPr marL="28575" marR="28575" marT="28575" marB="285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8F8"/>
                    </a:solidFill>
                  </a:tcPr>
                </a:tc>
                <a:tc>
                  <a:txBody>
                    <a:bodyPr/>
                    <a:lstStyle/>
                    <a:p>
                      <a:pPr algn="l" fontAlgn="ctr"/>
                      <a:r>
                        <a:rPr lang="en-US" altLang="zh-CN" b="0">
                          <a:effectLst/>
                          <a:latin typeface="PT Serif"/>
                        </a:rPr>
                        <a:t>3.125</a:t>
                      </a:r>
                    </a:p>
                  </a:txBody>
                  <a:tcPr marL="28575" marR="28575" marT="28575" marB="285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8F8"/>
                    </a:solidFill>
                  </a:tcPr>
                </a:tc>
                <a:tc>
                  <a:txBody>
                    <a:bodyPr/>
                    <a:lstStyle/>
                    <a:p>
                      <a:pPr algn="l" fontAlgn="ctr"/>
                      <a:r>
                        <a:rPr lang="en-US" altLang="zh-CN" b="0">
                          <a:effectLst/>
                          <a:latin typeface="PT Serif"/>
                        </a:rPr>
                        <a:t>1.875</a:t>
                      </a:r>
                    </a:p>
                  </a:txBody>
                  <a:tcPr marL="28575" marR="28575" marT="28575" marB="285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8F8"/>
                    </a:solidFill>
                  </a:tcPr>
                </a:tc>
                <a:extLst>
                  <a:ext uri="{0D108BD9-81ED-4DB2-BD59-A6C34878D82A}">
                    <a16:rowId xmlns:a16="http://schemas.microsoft.com/office/drawing/2014/main" val="1191277077"/>
                  </a:ext>
                </a:extLst>
              </a:tr>
              <a:tr h="473760">
                <a:tc>
                  <a:txBody>
                    <a:bodyPr/>
                    <a:lstStyle/>
                    <a:p>
                      <a:pPr algn="l" fontAlgn="ctr"/>
                      <a:r>
                        <a:rPr lang="en-US" altLang="zh-CN" b="0">
                          <a:effectLst/>
                          <a:latin typeface="PT Serif"/>
                        </a:rPr>
                        <a:t>4</a:t>
                      </a:r>
                    </a:p>
                  </a:txBody>
                  <a:tcPr marL="28575" marR="28575" marT="28575" marB="285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8F8"/>
                    </a:solidFill>
                  </a:tcPr>
                </a:tc>
                <a:tc>
                  <a:txBody>
                    <a:bodyPr/>
                    <a:lstStyle/>
                    <a:p>
                      <a:pPr algn="l" fontAlgn="ctr"/>
                      <a:r>
                        <a:rPr lang="en-US" altLang="zh-CN" b="0">
                          <a:effectLst/>
                          <a:latin typeface="PT Serif"/>
                        </a:rPr>
                        <a:t>2.5</a:t>
                      </a:r>
                    </a:p>
                  </a:txBody>
                  <a:tcPr marL="28575" marR="28575" marT="28575" marB="285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8F8"/>
                    </a:solidFill>
                  </a:tcPr>
                </a:tc>
                <a:tc>
                  <a:txBody>
                    <a:bodyPr/>
                    <a:lstStyle/>
                    <a:p>
                      <a:pPr algn="l" fontAlgn="ctr"/>
                      <a:r>
                        <a:rPr lang="en-US" altLang="zh-CN" b="0" dirty="0">
                          <a:effectLst/>
                          <a:latin typeface="PT Serif"/>
                        </a:rPr>
                        <a:t>1.5</a:t>
                      </a:r>
                    </a:p>
                  </a:txBody>
                  <a:tcPr marL="28575" marR="28575" marT="28575" marB="285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8F8"/>
                    </a:solidFill>
                  </a:tcPr>
                </a:tc>
                <a:extLst>
                  <a:ext uri="{0D108BD9-81ED-4DB2-BD59-A6C34878D82A}">
                    <a16:rowId xmlns:a16="http://schemas.microsoft.com/office/drawing/2014/main" val="1092279258"/>
                  </a:ext>
                </a:extLst>
              </a:tr>
              <a:tr h="473760">
                <a:tc>
                  <a:txBody>
                    <a:bodyPr/>
                    <a:lstStyle/>
                    <a:p>
                      <a:pPr algn="l" fontAlgn="ctr"/>
                      <a:r>
                        <a:rPr lang="en-US" altLang="zh-CN" b="0">
                          <a:effectLst/>
                          <a:latin typeface="PT Serif"/>
                        </a:rPr>
                        <a:t>5</a:t>
                      </a:r>
                    </a:p>
                  </a:txBody>
                  <a:tcPr marL="28575" marR="28575" marT="28575" marB="285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8F8"/>
                    </a:solidFill>
                  </a:tcPr>
                </a:tc>
                <a:tc>
                  <a:txBody>
                    <a:bodyPr/>
                    <a:lstStyle/>
                    <a:p>
                      <a:pPr algn="l" fontAlgn="ctr"/>
                      <a:r>
                        <a:rPr lang="en-US" altLang="zh-CN" b="0">
                          <a:effectLst/>
                          <a:latin typeface="PT Serif"/>
                        </a:rPr>
                        <a:t>1.875</a:t>
                      </a:r>
                    </a:p>
                  </a:txBody>
                  <a:tcPr marL="28575" marR="28575" marT="28575" marB="285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8F8"/>
                    </a:solidFill>
                  </a:tcPr>
                </a:tc>
                <a:tc>
                  <a:txBody>
                    <a:bodyPr/>
                    <a:lstStyle/>
                    <a:p>
                      <a:pPr algn="l" fontAlgn="ctr"/>
                      <a:r>
                        <a:rPr lang="en-US" altLang="zh-CN" b="0" dirty="0">
                          <a:effectLst/>
                          <a:latin typeface="PT Serif"/>
                        </a:rPr>
                        <a:t>1.125</a:t>
                      </a:r>
                    </a:p>
                  </a:txBody>
                  <a:tcPr marL="28575" marR="28575" marT="28575" marB="285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8F8"/>
                    </a:solidFill>
                  </a:tcPr>
                </a:tc>
                <a:extLst>
                  <a:ext uri="{0D108BD9-81ED-4DB2-BD59-A6C34878D82A}">
                    <a16:rowId xmlns:a16="http://schemas.microsoft.com/office/drawing/2014/main" val="3512555665"/>
                  </a:ext>
                </a:extLst>
              </a:tr>
              <a:tr h="473760">
                <a:tc>
                  <a:txBody>
                    <a:bodyPr/>
                    <a:lstStyle/>
                    <a:p>
                      <a:pPr algn="l" fontAlgn="ctr"/>
                      <a:r>
                        <a:rPr lang="en-US" altLang="zh-CN" b="0">
                          <a:effectLst/>
                          <a:latin typeface="PT Serif"/>
                        </a:rPr>
                        <a:t>6</a:t>
                      </a:r>
                    </a:p>
                  </a:txBody>
                  <a:tcPr marL="28575" marR="28575" marT="28575" marB="285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8F8"/>
                    </a:solidFill>
                  </a:tcPr>
                </a:tc>
                <a:tc>
                  <a:txBody>
                    <a:bodyPr/>
                    <a:lstStyle/>
                    <a:p>
                      <a:pPr algn="l" fontAlgn="ctr"/>
                      <a:r>
                        <a:rPr lang="en-US" altLang="zh-CN" b="0">
                          <a:effectLst/>
                          <a:latin typeface="PT Serif"/>
                        </a:rPr>
                        <a:t>1.25</a:t>
                      </a:r>
                    </a:p>
                  </a:txBody>
                  <a:tcPr marL="28575" marR="28575" marT="28575" marB="285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8F8"/>
                    </a:solidFill>
                  </a:tcPr>
                </a:tc>
                <a:tc>
                  <a:txBody>
                    <a:bodyPr/>
                    <a:lstStyle/>
                    <a:p>
                      <a:pPr algn="l" fontAlgn="ctr"/>
                      <a:r>
                        <a:rPr lang="en-US" altLang="zh-CN" b="0" dirty="0">
                          <a:effectLst/>
                          <a:latin typeface="PT Serif"/>
                        </a:rPr>
                        <a:t>0.75</a:t>
                      </a:r>
                    </a:p>
                  </a:txBody>
                  <a:tcPr marL="28575" marR="28575" marT="28575" marB="285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8F8"/>
                    </a:solidFill>
                  </a:tcPr>
                </a:tc>
                <a:extLst>
                  <a:ext uri="{0D108BD9-81ED-4DB2-BD59-A6C34878D82A}">
                    <a16:rowId xmlns:a16="http://schemas.microsoft.com/office/drawing/2014/main" val="1479931686"/>
                  </a:ext>
                </a:extLst>
              </a:tr>
            </a:tbl>
          </a:graphicData>
        </a:graphic>
      </p:graphicFrame>
    </p:spTree>
    <p:extLst>
      <p:ext uri="{BB962C8B-B14F-4D97-AF65-F5344CB8AC3E}">
        <p14:creationId xmlns:p14="http://schemas.microsoft.com/office/powerpoint/2010/main" val="3808619382"/>
      </p:ext>
    </p:extLst>
  </p:cSld>
  <p:clrMapOvr>
    <a:masterClrMapping/>
  </p:clrMapOvr>
  <mc:AlternateContent xmlns:mc="http://schemas.openxmlformats.org/markup-compatibility/2006" xmlns:p14="http://schemas.microsoft.com/office/powerpoint/2010/main">
    <mc:Choice Requires="p14">
      <p:transition spd="slow" p14:dur="1500" advClick="0" advTm="13313">
        <p:random/>
      </p:transition>
    </mc:Choice>
    <mc:Fallback xmlns="">
      <p:transition spd="slow" advClick="0" advTm="13313">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56" presetClass="entr" presetSubtype="0" fill="hold" grpId="0" nodeType="after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 by="(-#ppt_w*2)" calcmode="lin" valueType="num">
                                      <p:cBhvr rctx="PPT">
                                        <p:cTn id="12" dur="500" autoRev="1" fill="hold">
                                          <p:stCondLst>
                                            <p:cond delay="0"/>
                                          </p:stCondLst>
                                        </p:cTn>
                                        <p:tgtEl>
                                          <p:spTgt spid="12"/>
                                        </p:tgtEl>
                                        <p:attrNameLst>
                                          <p:attrName>ppt_w</p:attrName>
                                        </p:attrNameLst>
                                      </p:cBhvr>
                                    </p:anim>
                                    <p:anim by="(#ppt_w*0.50)" calcmode="lin" valueType="num">
                                      <p:cBhvr>
                                        <p:cTn id="13" dur="500" decel="50000" autoRev="1" fill="hold">
                                          <p:stCondLst>
                                            <p:cond delay="0"/>
                                          </p:stCondLst>
                                        </p:cTn>
                                        <p:tgtEl>
                                          <p:spTgt spid="12"/>
                                        </p:tgtEl>
                                        <p:attrNameLst>
                                          <p:attrName>ppt_x</p:attrName>
                                        </p:attrNameLst>
                                      </p:cBhvr>
                                    </p:anim>
                                    <p:anim from="(-#ppt_h/2)" to="(#ppt_y)" calcmode="lin" valueType="num">
                                      <p:cBhvr>
                                        <p:cTn id="14" dur="1000" fill="hold">
                                          <p:stCondLst>
                                            <p:cond delay="0"/>
                                          </p:stCondLst>
                                        </p:cTn>
                                        <p:tgtEl>
                                          <p:spTgt spid="12"/>
                                        </p:tgtEl>
                                        <p:attrNameLst>
                                          <p:attrName>ppt_y</p:attrName>
                                        </p:attrNameLst>
                                      </p:cBhvr>
                                    </p:anim>
                                    <p:animRot by="21600000">
                                      <p:cBhvr>
                                        <p:cTn id="15" dur="1000" fill="hold">
                                          <p:stCondLst>
                                            <p:cond delay="0"/>
                                          </p:stCondLst>
                                        </p:cTn>
                                        <p:tgtEl>
                                          <p:spTgt spid="12"/>
                                        </p:tgtEl>
                                        <p:attrNameLst>
                                          <p:attrName>r</p:attrName>
                                        </p:attrNameLst>
                                      </p:cBhvr>
                                    </p:animRot>
                                  </p:childTnLst>
                                </p:cTn>
                              </p:par>
                            </p:childTnLst>
                          </p:cTn>
                        </p:par>
                        <p:par>
                          <p:cTn id="16" fill="hold">
                            <p:stCondLst>
                              <p:cond delay="18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extBox 2"/>
          <p:cNvSpPr txBox="1"/>
          <p:nvPr/>
        </p:nvSpPr>
        <p:spPr>
          <a:xfrm>
            <a:off x="5439410" y="1432350"/>
            <a:ext cx="1313180" cy="769441"/>
          </a:xfrm>
          <a:prstGeom prst="rect">
            <a:avLst/>
          </a:prstGeom>
          <a:noFill/>
        </p:spPr>
        <p:txBody>
          <a:bodyPr vert="horz" wrap="none" rtlCol="0">
            <a:spAutoFit/>
          </a:bodyPr>
          <a:lstStyle>
            <a:defPPr>
              <a:defRPr lang="zh-CN"/>
            </a:defPPr>
            <a:lvl1pPr algn="ctr">
              <a:defRPr sz="16600" b="1">
                <a:ln>
                  <a:gradFill>
                    <a:gsLst>
                      <a:gs pos="0">
                        <a:schemeClr val="accent1">
                          <a:lumMod val="5000"/>
                          <a:lumOff val="95000"/>
                          <a:alpha val="0"/>
                        </a:schemeClr>
                      </a:gs>
                      <a:gs pos="56000">
                        <a:schemeClr val="bg1"/>
                      </a:gs>
                      <a:gs pos="100000">
                        <a:schemeClr val="bg1">
                          <a:alpha val="0"/>
                        </a:schemeClr>
                      </a:gs>
                    </a:gsLst>
                    <a:lin ang="7200000" scaled="0"/>
                  </a:gradFill>
                </a:ln>
                <a:solidFill>
                  <a:srgbClr val="A5C846"/>
                </a:solidFill>
                <a:effectLst>
                  <a:outerShdw blurRad="38100" dist="38100" dir="2700000" algn="tl">
                    <a:srgbClr val="000000">
                      <a:alpha val="43137"/>
                    </a:srgbClr>
                  </a:outerShdw>
                </a:effectLst>
                <a:latin typeface="Agency FB" panose="020B0503020202020204" pitchFamily="34" charset="0"/>
              </a:defRPr>
            </a:lvl1pPr>
            <a:lvl2pPr>
              <a:defRPr/>
            </a:lvl2pPr>
            <a:lvl3pPr>
              <a:defRPr/>
            </a:lvl3pPr>
            <a:lvl4pPr>
              <a:defRPr/>
            </a:lvl4pPr>
            <a:lvl5pPr>
              <a:defRPr/>
            </a:lvl5pPr>
            <a:lvl6pPr>
              <a:defRPr/>
            </a:lvl6pPr>
            <a:lvl7pPr>
              <a:defRPr/>
            </a:lvl7pPr>
            <a:lvl8pPr>
              <a:defRPr/>
            </a:lvl8pPr>
            <a:lvl9pPr>
              <a:defRPr/>
            </a:lvl9pPr>
          </a:lstStyle>
          <a:p>
            <a:r>
              <a:rPr lang="zh-CN" altLang="en-US" sz="4400" dirty="0">
                <a:solidFill>
                  <a:srgbClr val="9E1E1E"/>
                </a:solidFill>
                <a:cs typeface="+mn-ea"/>
                <a:sym typeface="+mn-lt"/>
              </a:rPr>
              <a:t>资源</a:t>
            </a:r>
          </a:p>
        </p:txBody>
      </p:sp>
      <p:cxnSp>
        <p:nvCxnSpPr>
          <p:cNvPr id="19" name="直接连接符 18"/>
          <p:cNvCxnSpPr/>
          <p:nvPr/>
        </p:nvCxnSpPr>
        <p:spPr>
          <a:xfrm>
            <a:off x="2831637" y="2453086"/>
            <a:ext cx="6528725" cy="0"/>
          </a:xfrm>
          <a:prstGeom prst="line">
            <a:avLst/>
          </a:prstGeom>
          <a:ln w="25400">
            <a:solidFill>
              <a:srgbClr val="3975A9"/>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D8CD6614-79B7-492F-88F9-0633E56CCF9E}"/>
              </a:ext>
            </a:extLst>
          </p:cNvPr>
          <p:cNvSpPr/>
          <p:nvPr/>
        </p:nvSpPr>
        <p:spPr>
          <a:xfrm>
            <a:off x="3047999" y="3177549"/>
            <a:ext cx="6096000" cy="1477328"/>
          </a:xfrm>
          <a:prstGeom prst="rect">
            <a:avLst/>
          </a:prstGeom>
        </p:spPr>
        <p:txBody>
          <a:bodyPr>
            <a:spAutoFit/>
          </a:bodyPr>
          <a:lstStyle/>
          <a:p>
            <a:r>
              <a:rPr lang="en-US" altLang="zh-CN" dirty="0">
                <a:hlinkClick r:id="rId4"/>
              </a:rPr>
              <a:t>https://www.etherchain.org/</a:t>
            </a:r>
            <a:endParaRPr lang="en-US" altLang="zh-CN" dirty="0"/>
          </a:p>
          <a:p>
            <a:endParaRPr lang="en-US" altLang="zh-CN" dirty="0"/>
          </a:p>
          <a:p>
            <a:r>
              <a:rPr lang="en-US" altLang="zh-CN" dirty="0">
                <a:hlinkClick r:id="rId5"/>
              </a:rPr>
              <a:t>https://ethstats.net/</a:t>
            </a:r>
            <a:endParaRPr lang="en-US" altLang="zh-CN" dirty="0"/>
          </a:p>
          <a:p>
            <a:endParaRPr lang="en-US" altLang="zh-CN" dirty="0"/>
          </a:p>
          <a:p>
            <a:r>
              <a:rPr lang="en-US" altLang="zh-CN" dirty="0">
                <a:hlinkClick r:id="rId6"/>
              </a:rPr>
              <a:t>https://andersbrownworth.com/blockchain</a:t>
            </a:r>
            <a:endParaRPr lang="en-US" altLang="zh-CN" dirty="0"/>
          </a:p>
        </p:txBody>
      </p:sp>
    </p:spTree>
    <p:extLst>
      <p:ext uri="{BB962C8B-B14F-4D97-AF65-F5344CB8AC3E}">
        <p14:creationId xmlns:p14="http://schemas.microsoft.com/office/powerpoint/2010/main" val="3853669132"/>
      </p:ext>
    </p:extLst>
  </p:cSld>
  <p:clrMapOvr>
    <a:masterClrMapping/>
  </p:clrMapOvr>
  <mc:AlternateContent xmlns:mc="http://schemas.openxmlformats.org/markup-compatibility/2006" xmlns:p14="http://schemas.microsoft.com/office/powerpoint/2010/main">
    <mc:Choice Requires="p14">
      <p:transition spd="slow" p14:dur="1500" advClick="0" advTm="13313">
        <p:random/>
      </p:transition>
    </mc:Choice>
    <mc:Fallback xmlns="">
      <p:transition spd="slow" advClick="0" advTm="13313">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56" presetClass="entr" presetSubtype="0" fill="hold" grpId="0" nodeType="after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 by="(-#ppt_w*2)" calcmode="lin" valueType="num">
                                      <p:cBhvr rctx="PPT">
                                        <p:cTn id="12" dur="500" autoRev="1" fill="hold">
                                          <p:stCondLst>
                                            <p:cond delay="0"/>
                                          </p:stCondLst>
                                        </p:cTn>
                                        <p:tgtEl>
                                          <p:spTgt spid="12"/>
                                        </p:tgtEl>
                                        <p:attrNameLst>
                                          <p:attrName>ppt_w</p:attrName>
                                        </p:attrNameLst>
                                      </p:cBhvr>
                                    </p:anim>
                                    <p:anim by="(#ppt_w*0.50)" calcmode="lin" valueType="num">
                                      <p:cBhvr>
                                        <p:cTn id="13" dur="500" decel="50000" autoRev="1" fill="hold">
                                          <p:stCondLst>
                                            <p:cond delay="0"/>
                                          </p:stCondLst>
                                        </p:cTn>
                                        <p:tgtEl>
                                          <p:spTgt spid="12"/>
                                        </p:tgtEl>
                                        <p:attrNameLst>
                                          <p:attrName>ppt_x</p:attrName>
                                        </p:attrNameLst>
                                      </p:cBhvr>
                                    </p:anim>
                                    <p:anim from="(-#ppt_h/2)" to="(#ppt_y)" calcmode="lin" valueType="num">
                                      <p:cBhvr>
                                        <p:cTn id="14" dur="1000" fill="hold">
                                          <p:stCondLst>
                                            <p:cond delay="0"/>
                                          </p:stCondLst>
                                        </p:cTn>
                                        <p:tgtEl>
                                          <p:spTgt spid="12"/>
                                        </p:tgtEl>
                                        <p:attrNameLst>
                                          <p:attrName>ppt_y</p:attrName>
                                        </p:attrNameLst>
                                      </p:cBhvr>
                                    </p:anim>
                                    <p:animRot by="21600000">
                                      <p:cBhvr>
                                        <p:cTn id="15" dur="1000" fill="hold">
                                          <p:stCondLst>
                                            <p:cond delay="0"/>
                                          </p:stCondLst>
                                        </p:cTn>
                                        <p:tgtEl>
                                          <p:spTgt spid="12"/>
                                        </p:tgtEl>
                                        <p:attrNameLst>
                                          <p:attrName>r</p:attrName>
                                        </p:attrNameLst>
                                      </p:cBhvr>
                                    </p:animRot>
                                  </p:childTnLst>
                                </p:cTn>
                              </p:par>
                            </p:childTnLst>
                          </p:cTn>
                        </p:par>
                        <p:par>
                          <p:cTn id="16" fill="hold">
                            <p:stCondLst>
                              <p:cond delay="16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08" y="18966"/>
            <a:ext cx="12192000" cy="6858000"/>
          </a:xfrm>
          <a:prstGeom prst="rect">
            <a:avLst/>
          </a:prstGeom>
        </p:spPr>
      </p:pic>
      <p:sp>
        <p:nvSpPr>
          <p:cNvPr id="12" name="TextBox 2"/>
          <p:cNvSpPr txBox="1"/>
          <p:nvPr/>
        </p:nvSpPr>
        <p:spPr>
          <a:xfrm>
            <a:off x="5666234" y="1432350"/>
            <a:ext cx="859530" cy="769441"/>
          </a:xfrm>
          <a:prstGeom prst="rect">
            <a:avLst/>
          </a:prstGeom>
          <a:noFill/>
        </p:spPr>
        <p:txBody>
          <a:bodyPr vert="horz" wrap="none" rtlCol="0">
            <a:spAutoFit/>
          </a:bodyPr>
          <a:lstStyle>
            <a:defPPr>
              <a:defRPr lang="zh-CN"/>
            </a:defPPr>
            <a:lvl1pPr algn="ctr">
              <a:defRPr sz="16600" b="1">
                <a:ln>
                  <a:gradFill>
                    <a:gsLst>
                      <a:gs pos="0">
                        <a:schemeClr val="accent1">
                          <a:lumMod val="5000"/>
                          <a:lumOff val="95000"/>
                          <a:alpha val="0"/>
                        </a:schemeClr>
                      </a:gs>
                      <a:gs pos="56000">
                        <a:schemeClr val="bg1"/>
                      </a:gs>
                      <a:gs pos="100000">
                        <a:schemeClr val="bg1">
                          <a:alpha val="0"/>
                        </a:schemeClr>
                      </a:gs>
                    </a:gsLst>
                    <a:lin ang="7200000" scaled="0"/>
                  </a:gradFill>
                </a:ln>
                <a:solidFill>
                  <a:srgbClr val="A5C846"/>
                </a:solidFill>
                <a:effectLst>
                  <a:outerShdw blurRad="38100" dist="38100" dir="2700000" algn="tl">
                    <a:srgbClr val="000000">
                      <a:alpha val="43137"/>
                    </a:srgbClr>
                  </a:outerShdw>
                </a:effectLst>
                <a:latin typeface="Agency FB" panose="020B0503020202020204" pitchFamily="34" charset="0"/>
              </a:defRPr>
            </a:lvl1pPr>
            <a:lvl2pPr>
              <a:defRPr/>
            </a:lvl2pPr>
            <a:lvl3pPr>
              <a:defRPr/>
            </a:lvl3pPr>
            <a:lvl4pPr>
              <a:defRPr/>
            </a:lvl4pPr>
            <a:lvl5pPr>
              <a:defRPr/>
            </a:lvl5pPr>
            <a:lvl6pPr>
              <a:defRPr/>
            </a:lvl6pPr>
            <a:lvl7pPr>
              <a:defRPr/>
            </a:lvl7pPr>
            <a:lvl8pPr>
              <a:defRPr/>
            </a:lvl8pPr>
            <a:lvl9pPr>
              <a:defRPr/>
            </a:lvl9pPr>
          </a:lstStyle>
          <a:p>
            <a:r>
              <a:rPr lang="en-US" altLang="zh-CN" sz="4400" dirty="0">
                <a:solidFill>
                  <a:srgbClr val="9E1E1E"/>
                </a:solidFill>
                <a:cs typeface="+mn-ea"/>
                <a:sym typeface="+mn-lt"/>
              </a:rPr>
              <a:t>gas</a:t>
            </a:r>
            <a:endParaRPr lang="zh-CN" altLang="en-US" sz="4400" dirty="0">
              <a:solidFill>
                <a:srgbClr val="9E1E1E"/>
              </a:solidFill>
              <a:cs typeface="+mn-ea"/>
              <a:sym typeface="+mn-lt"/>
            </a:endParaRPr>
          </a:p>
        </p:txBody>
      </p:sp>
      <p:cxnSp>
        <p:nvCxnSpPr>
          <p:cNvPr id="19" name="直接连接符 18"/>
          <p:cNvCxnSpPr/>
          <p:nvPr/>
        </p:nvCxnSpPr>
        <p:spPr>
          <a:xfrm>
            <a:off x="2831636" y="2638021"/>
            <a:ext cx="6528725" cy="0"/>
          </a:xfrm>
          <a:prstGeom prst="line">
            <a:avLst/>
          </a:prstGeom>
          <a:ln w="25400">
            <a:solidFill>
              <a:srgbClr val="3975A9"/>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D8CD6614-79B7-492F-88F9-0633E56CCF9E}"/>
              </a:ext>
            </a:extLst>
          </p:cNvPr>
          <p:cNvSpPr/>
          <p:nvPr/>
        </p:nvSpPr>
        <p:spPr>
          <a:xfrm>
            <a:off x="3047998" y="3296649"/>
            <a:ext cx="6096000" cy="369332"/>
          </a:xfrm>
          <a:prstGeom prst="rect">
            <a:avLst/>
          </a:prstGeom>
        </p:spPr>
        <p:txBody>
          <a:bodyPr>
            <a:spAutoFit/>
          </a:bodyPr>
          <a:lstStyle/>
          <a:p>
            <a:r>
              <a:rPr lang="zh-CN" altLang="en-US" dirty="0">
                <a:solidFill>
                  <a:srgbClr val="404040"/>
                </a:solidFill>
                <a:latin typeface="-apple-system"/>
              </a:rPr>
              <a:t>执行职能合约所需要的燃料，用来限制算力资源消耗</a:t>
            </a:r>
            <a:endParaRPr lang="zh-CN" altLang="en-US" dirty="0"/>
          </a:p>
        </p:txBody>
      </p:sp>
      <p:pic>
        <p:nvPicPr>
          <p:cNvPr id="5" name="图片 4">
            <a:extLst>
              <a:ext uri="{FF2B5EF4-FFF2-40B4-BE49-F238E27FC236}">
                <a16:creationId xmlns:a16="http://schemas.microsoft.com/office/drawing/2014/main" id="{CD70190C-7BC2-4032-9635-1E4421B005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7054" y="3954327"/>
            <a:ext cx="5173476" cy="2719609"/>
          </a:xfrm>
          <a:prstGeom prst="rect">
            <a:avLst/>
          </a:prstGeom>
        </p:spPr>
      </p:pic>
    </p:spTree>
    <p:extLst>
      <p:ext uri="{BB962C8B-B14F-4D97-AF65-F5344CB8AC3E}">
        <p14:creationId xmlns:p14="http://schemas.microsoft.com/office/powerpoint/2010/main" val="1068334244"/>
      </p:ext>
    </p:extLst>
  </p:cSld>
  <p:clrMapOvr>
    <a:masterClrMapping/>
  </p:clrMapOvr>
  <mc:AlternateContent xmlns:mc="http://schemas.openxmlformats.org/markup-compatibility/2006" xmlns:p14="http://schemas.microsoft.com/office/powerpoint/2010/main">
    <mc:Choice Requires="p14">
      <p:transition spd="slow" p14:dur="1500" advClick="0" advTm="13313">
        <p:random/>
      </p:transition>
    </mc:Choice>
    <mc:Fallback xmlns="">
      <p:transition spd="slow" advClick="0" advTm="13313">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56" presetClass="entr" presetSubtype="0" fill="hold" grpId="0" nodeType="after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 by="(-#ppt_w*2)" calcmode="lin" valueType="num">
                                      <p:cBhvr rctx="PPT">
                                        <p:cTn id="12" dur="500" autoRev="1" fill="hold">
                                          <p:stCondLst>
                                            <p:cond delay="0"/>
                                          </p:stCondLst>
                                        </p:cTn>
                                        <p:tgtEl>
                                          <p:spTgt spid="12"/>
                                        </p:tgtEl>
                                        <p:attrNameLst>
                                          <p:attrName>ppt_w</p:attrName>
                                        </p:attrNameLst>
                                      </p:cBhvr>
                                    </p:anim>
                                    <p:anim by="(#ppt_w*0.50)" calcmode="lin" valueType="num">
                                      <p:cBhvr>
                                        <p:cTn id="13" dur="500" decel="50000" autoRev="1" fill="hold">
                                          <p:stCondLst>
                                            <p:cond delay="0"/>
                                          </p:stCondLst>
                                        </p:cTn>
                                        <p:tgtEl>
                                          <p:spTgt spid="12"/>
                                        </p:tgtEl>
                                        <p:attrNameLst>
                                          <p:attrName>ppt_x</p:attrName>
                                        </p:attrNameLst>
                                      </p:cBhvr>
                                    </p:anim>
                                    <p:anim from="(-#ppt_h/2)" to="(#ppt_y)" calcmode="lin" valueType="num">
                                      <p:cBhvr>
                                        <p:cTn id="14" dur="1000" fill="hold">
                                          <p:stCondLst>
                                            <p:cond delay="0"/>
                                          </p:stCondLst>
                                        </p:cTn>
                                        <p:tgtEl>
                                          <p:spTgt spid="12"/>
                                        </p:tgtEl>
                                        <p:attrNameLst>
                                          <p:attrName>ppt_y</p:attrName>
                                        </p:attrNameLst>
                                      </p:cBhvr>
                                    </p:anim>
                                    <p:animRot by="21600000">
                                      <p:cBhvr>
                                        <p:cTn id="15" dur="1000" fill="hold">
                                          <p:stCondLst>
                                            <p:cond delay="0"/>
                                          </p:stCondLst>
                                        </p:cTn>
                                        <p:tgtEl>
                                          <p:spTgt spid="12"/>
                                        </p:tgtEl>
                                        <p:attrNameLst>
                                          <p:attrName>r</p:attrName>
                                        </p:attrNameLst>
                                      </p:cBhvr>
                                    </p:animRot>
                                  </p:childTnLst>
                                </p:cTn>
                              </p:par>
                            </p:childTnLst>
                          </p:cTn>
                        </p:par>
                        <p:par>
                          <p:cTn id="16" fill="hold">
                            <p:stCondLst>
                              <p:cond delay="17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08" y="18966"/>
            <a:ext cx="12192000" cy="6858000"/>
          </a:xfrm>
          <a:prstGeom prst="rect">
            <a:avLst/>
          </a:prstGeom>
        </p:spPr>
      </p:pic>
      <p:sp>
        <p:nvSpPr>
          <p:cNvPr id="12" name="TextBox 2"/>
          <p:cNvSpPr txBox="1"/>
          <p:nvPr/>
        </p:nvSpPr>
        <p:spPr>
          <a:xfrm>
            <a:off x="3902932" y="1432350"/>
            <a:ext cx="4386137" cy="769441"/>
          </a:xfrm>
          <a:prstGeom prst="rect">
            <a:avLst/>
          </a:prstGeom>
          <a:noFill/>
        </p:spPr>
        <p:txBody>
          <a:bodyPr vert="horz" wrap="none" rtlCol="0">
            <a:spAutoFit/>
          </a:bodyPr>
          <a:lstStyle>
            <a:defPPr>
              <a:defRPr lang="zh-CN"/>
            </a:defPPr>
            <a:lvl1pPr algn="ctr">
              <a:defRPr sz="16600" b="1">
                <a:ln>
                  <a:gradFill>
                    <a:gsLst>
                      <a:gs pos="0">
                        <a:schemeClr val="accent1">
                          <a:lumMod val="5000"/>
                          <a:lumOff val="95000"/>
                          <a:alpha val="0"/>
                        </a:schemeClr>
                      </a:gs>
                      <a:gs pos="56000">
                        <a:schemeClr val="bg1"/>
                      </a:gs>
                      <a:gs pos="100000">
                        <a:schemeClr val="bg1">
                          <a:alpha val="0"/>
                        </a:schemeClr>
                      </a:gs>
                    </a:gsLst>
                    <a:lin ang="7200000" scaled="0"/>
                  </a:gradFill>
                </a:ln>
                <a:solidFill>
                  <a:srgbClr val="A5C846"/>
                </a:solidFill>
                <a:effectLst>
                  <a:outerShdw blurRad="38100" dist="38100" dir="2700000" algn="tl">
                    <a:srgbClr val="000000">
                      <a:alpha val="43137"/>
                    </a:srgbClr>
                  </a:outerShdw>
                </a:effectLst>
                <a:latin typeface="Agency FB" panose="020B0503020202020204" pitchFamily="34" charset="0"/>
              </a:defRPr>
            </a:lvl1pPr>
            <a:lvl2pPr>
              <a:defRPr/>
            </a:lvl2pPr>
            <a:lvl3pPr>
              <a:defRPr/>
            </a:lvl3pPr>
            <a:lvl4pPr>
              <a:defRPr/>
            </a:lvl4pPr>
            <a:lvl5pPr>
              <a:defRPr/>
            </a:lvl5pPr>
            <a:lvl6pPr>
              <a:defRPr/>
            </a:lvl6pPr>
            <a:lvl7pPr>
              <a:defRPr/>
            </a:lvl7pPr>
            <a:lvl8pPr>
              <a:defRPr/>
            </a:lvl8pPr>
            <a:lvl9pPr>
              <a:defRPr/>
            </a:lvl9pPr>
          </a:lstStyle>
          <a:p>
            <a:r>
              <a:rPr lang="zh-CN" altLang="en-US" sz="4400" dirty="0">
                <a:solidFill>
                  <a:srgbClr val="9E1E1E"/>
                </a:solidFill>
                <a:cs typeface="+mn-ea"/>
                <a:sym typeface="+mn-lt"/>
              </a:rPr>
              <a:t>以太坊创始人</a:t>
            </a:r>
            <a:r>
              <a:rPr lang="en-US" altLang="zh-CN" sz="4400" dirty="0">
                <a:solidFill>
                  <a:srgbClr val="9E1E1E"/>
                </a:solidFill>
                <a:cs typeface="+mn-ea"/>
                <a:sym typeface="+mn-lt"/>
              </a:rPr>
              <a:t>V</a:t>
            </a:r>
            <a:r>
              <a:rPr lang="zh-CN" altLang="en-US" sz="4400" dirty="0">
                <a:solidFill>
                  <a:srgbClr val="9E1E1E"/>
                </a:solidFill>
                <a:cs typeface="+mn-ea"/>
                <a:sym typeface="+mn-lt"/>
              </a:rPr>
              <a:t>神</a:t>
            </a:r>
          </a:p>
        </p:txBody>
      </p:sp>
      <p:cxnSp>
        <p:nvCxnSpPr>
          <p:cNvPr id="19" name="直接连接符 18"/>
          <p:cNvCxnSpPr/>
          <p:nvPr/>
        </p:nvCxnSpPr>
        <p:spPr>
          <a:xfrm>
            <a:off x="2831636" y="2638021"/>
            <a:ext cx="6528725" cy="0"/>
          </a:xfrm>
          <a:prstGeom prst="line">
            <a:avLst/>
          </a:prstGeom>
          <a:ln w="25400">
            <a:solidFill>
              <a:srgbClr val="3975A9"/>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C5140FCD-39D2-4C8F-A7E0-3D7FFE183BA9}"/>
              </a:ext>
            </a:extLst>
          </p:cNvPr>
          <p:cNvSpPr/>
          <p:nvPr/>
        </p:nvSpPr>
        <p:spPr>
          <a:xfrm>
            <a:off x="3047998" y="3429000"/>
            <a:ext cx="4016190" cy="1754326"/>
          </a:xfrm>
          <a:prstGeom prst="rect">
            <a:avLst/>
          </a:prstGeom>
        </p:spPr>
        <p:txBody>
          <a:bodyPr wrap="square">
            <a:spAutoFit/>
          </a:bodyPr>
          <a:lstStyle/>
          <a:p>
            <a:r>
              <a:rPr lang="en-US" altLang="zh-CN" dirty="0">
                <a:solidFill>
                  <a:srgbClr val="333333"/>
                </a:solidFill>
                <a:latin typeface="arial" panose="020B0604020202020204" pitchFamily="34" charset="0"/>
              </a:rPr>
              <a:t>V</a:t>
            </a:r>
            <a:r>
              <a:rPr lang="zh-CN" altLang="en-US" dirty="0">
                <a:solidFill>
                  <a:srgbClr val="333333"/>
                </a:solidFill>
                <a:latin typeface="arial" panose="020B0604020202020204" pitchFamily="34" charset="0"/>
              </a:rPr>
              <a:t>神（</a:t>
            </a:r>
            <a:r>
              <a:rPr lang="en-US" altLang="zh-CN" dirty="0" err="1">
                <a:solidFill>
                  <a:srgbClr val="333333"/>
                </a:solidFill>
                <a:latin typeface="arial" panose="020B0604020202020204" pitchFamily="34" charset="0"/>
              </a:rPr>
              <a:t>Vitalik</a:t>
            </a:r>
            <a:r>
              <a:rPr lang="en-US" altLang="zh-CN" dirty="0">
                <a:solidFill>
                  <a:srgbClr val="333333"/>
                </a:solidFill>
                <a:latin typeface="arial" panose="020B0604020202020204" pitchFamily="34" charset="0"/>
              </a:rPr>
              <a:t> </a:t>
            </a:r>
            <a:r>
              <a:rPr lang="en-US" altLang="zh-CN" dirty="0" err="1">
                <a:solidFill>
                  <a:srgbClr val="333333"/>
                </a:solidFill>
                <a:latin typeface="arial" panose="020B0604020202020204" pitchFamily="34" charset="0"/>
              </a:rPr>
              <a:t>Buterin</a:t>
            </a:r>
            <a:r>
              <a:rPr lang="zh-CN" altLang="en-US" dirty="0">
                <a:solidFill>
                  <a:srgbClr val="333333"/>
                </a:solidFill>
                <a:latin typeface="arial" panose="020B0604020202020204" pitchFamily="34" charset="0"/>
              </a:rPr>
              <a:t>）</a:t>
            </a:r>
            <a:r>
              <a:rPr lang="en-US" altLang="zh-CN" dirty="0">
                <a:solidFill>
                  <a:srgbClr val="333333"/>
                </a:solidFill>
                <a:latin typeface="arial" panose="020B0604020202020204" pitchFamily="34" charset="0"/>
              </a:rPr>
              <a:t>1994</a:t>
            </a:r>
            <a:r>
              <a:rPr lang="zh-CN" altLang="en-US" dirty="0">
                <a:solidFill>
                  <a:srgbClr val="333333"/>
                </a:solidFill>
                <a:latin typeface="arial" panose="020B0604020202020204" pitchFamily="34" charset="0"/>
              </a:rPr>
              <a:t>年出身于俄罗斯，</a:t>
            </a:r>
            <a:r>
              <a:rPr lang="en-US" altLang="zh-CN" dirty="0">
                <a:solidFill>
                  <a:srgbClr val="333333"/>
                </a:solidFill>
                <a:latin typeface="arial" panose="020B0604020202020204" pitchFamily="34" charset="0"/>
              </a:rPr>
              <a:t>4</a:t>
            </a:r>
            <a:r>
              <a:rPr lang="zh-CN" altLang="en-US" dirty="0">
                <a:solidFill>
                  <a:srgbClr val="333333"/>
                </a:solidFill>
                <a:latin typeface="arial" panose="020B0604020202020204" pitchFamily="34" charset="0"/>
              </a:rPr>
              <a:t>岁开始第一次接触微软计算机，</a:t>
            </a:r>
            <a:r>
              <a:rPr lang="en-US" altLang="zh-CN" dirty="0">
                <a:solidFill>
                  <a:srgbClr val="333333"/>
                </a:solidFill>
                <a:latin typeface="arial" panose="020B0604020202020204" pitchFamily="34" charset="0"/>
              </a:rPr>
              <a:t>1999</a:t>
            </a:r>
            <a:r>
              <a:rPr lang="zh-CN" altLang="en-US" dirty="0">
                <a:solidFill>
                  <a:srgbClr val="333333"/>
                </a:solidFill>
                <a:latin typeface="arial" panose="020B0604020202020204" pitchFamily="34" charset="0"/>
              </a:rPr>
              <a:t>年随父移民加拿大，新环境使得玩伴减少，让他专注于计算机的奥秘。</a:t>
            </a:r>
            <a:r>
              <a:rPr lang="en-US" altLang="zh-CN" dirty="0">
                <a:solidFill>
                  <a:srgbClr val="333333"/>
                </a:solidFill>
                <a:latin typeface="arial" panose="020B0604020202020204" pitchFamily="34" charset="0"/>
              </a:rPr>
              <a:t>7</a:t>
            </a:r>
            <a:r>
              <a:rPr lang="zh-CN" altLang="en-US" dirty="0">
                <a:solidFill>
                  <a:srgbClr val="333333"/>
                </a:solidFill>
                <a:latin typeface="arial" panose="020B0604020202020204" pitchFamily="34" charset="0"/>
              </a:rPr>
              <a:t>岁时创建一个复杂的文档，里面全是数学图表和计算。</a:t>
            </a:r>
            <a:endParaRPr lang="zh-CN" altLang="en-US" dirty="0"/>
          </a:p>
        </p:txBody>
      </p:sp>
      <p:pic>
        <p:nvPicPr>
          <p:cNvPr id="5" name="图片 4">
            <a:extLst>
              <a:ext uri="{FF2B5EF4-FFF2-40B4-BE49-F238E27FC236}">
                <a16:creationId xmlns:a16="http://schemas.microsoft.com/office/drawing/2014/main" id="{D41D7B34-30DC-4B43-8062-BEC2EFF77E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3666" y="2933031"/>
            <a:ext cx="4581533" cy="2573895"/>
          </a:xfrm>
          <a:prstGeom prst="rect">
            <a:avLst/>
          </a:prstGeom>
        </p:spPr>
      </p:pic>
      <p:pic>
        <p:nvPicPr>
          <p:cNvPr id="7" name="图片 6">
            <a:extLst>
              <a:ext uri="{FF2B5EF4-FFF2-40B4-BE49-F238E27FC236}">
                <a16:creationId xmlns:a16="http://schemas.microsoft.com/office/drawing/2014/main" id="{5A4138B9-8B69-4BCA-A60F-F53EBA1BAB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86167" y="2933031"/>
            <a:ext cx="1536700" cy="1143000"/>
          </a:xfrm>
          <a:prstGeom prst="rect">
            <a:avLst/>
          </a:prstGeom>
        </p:spPr>
      </p:pic>
    </p:spTree>
    <p:extLst>
      <p:ext uri="{BB962C8B-B14F-4D97-AF65-F5344CB8AC3E}">
        <p14:creationId xmlns:p14="http://schemas.microsoft.com/office/powerpoint/2010/main" val="1443127159"/>
      </p:ext>
    </p:extLst>
  </p:cSld>
  <p:clrMapOvr>
    <a:masterClrMapping/>
  </p:clrMapOvr>
  <mc:AlternateContent xmlns:mc="http://schemas.openxmlformats.org/markup-compatibility/2006" xmlns:p14="http://schemas.microsoft.com/office/powerpoint/2010/main">
    <mc:Choice Requires="p14">
      <p:transition spd="slow" p14:dur="1500" advClick="0" advTm="13313">
        <p:random/>
      </p:transition>
    </mc:Choice>
    <mc:Fallback xmlns="">
      <p:transition spd="slow" advClick="0" advTm="13313">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56" presetClass="entr" presetSubtype="0" fill="hold" grpId="0" nodeType="after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 by="(-#ppt_w*2)" calcmode="lin" valueType="num">
                                      <p:cBhvr rctx="PPT">
                                        <p:cTn id="12" dur="500" autoRev="1" fill="hold">
                                          <p:stCondLst>
                                            <p:cond delay="0"/>
                                          </p:stCondLst>
                                        </p:cTn>
                                        <p:tgtEl>
                                          <p:spTgt spid="12"/>
                                        </p:tgtEl>
                                        <p:attrNameLst>
                                          <p:attrName>ppt_w</p:attrName>
                                        </p:attrNameLst>
                                      </p:cBhvr>
                                    </p:anim>
                                    <p:anim by="(#ppt_w*0.50)" calcmode="lin" valueType="num">
                                      <p:cBhvr>
                                        <p:cTn id="13" dur="500" decel="50000" autoRev="1" fill="hold">
                                          <p:stCondLst>
                                            <p:cond delay="0"/>
                                          </p:stCondLst>
                                        </p:cTn>
                                        <p:tgtEl>
                                          <p:spTgt spid="12"/>
                                        </p:tgtEl>
                                        <p:attrNameLst>
                                          <p:attrName>ppt_x</p:attrName>
                                        </p:attrNameLst>
                                      </p:cBhvr>
                                    </p:anim>
                                    <p:anim from="(-#ppt_h/2)" to="(#ppt_y)" calcmode="lin" valueType="num">
                                      <p:cBhvr>
                                        <p:cTn id="14" dur="1000" fill="hold">
                                          <p:stCondLst>
                                            <p:cond delay="0"/>
                                          </p:stCondLst>
                                        </p:cTn>
                                        <p:tgtEl>
                                          <p:spTgt spid="12"/>
                                        </p:tgtEl>
                                        <p:attrNameLst>
                                          <p:attrName>ppt_y</p:attrName>
                                        </p:attrNameLst>
                                      </p:cBhvr>
                                    </p:anim>
                                    <p:animRot by="21600000">
                                      <p:cBhvr>
                                        <p:cTn id="15" dur="1000" fill="hold">
                                          <p:stCondLst>
                                            <p:cond delay="0"/>
                                          </p:stCondLst>
                                        </p:cTn>
                                        <p:tgtEl>
                                          <p:spTgt spid="12"/>
                                        </p:tgtEl>
                                        <p:attrNameLst>
                                          <p:attrName>r</p:attrName>
                                        </p:attrNameLst>
                                      </p:cBhvr>
                                    </p:animRot>
                                  </p:childTnLst>
                                </p:cTn>
                              </p:par>
                            </p:childTnLst>
                          </p:cTn>
                        </p:par>
                        <p:par>
                          <p:cTn id="16" fill="hold">
                            <p:stCondLst>
                              <p:cond delay="22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l="1624" r="61340" b="73776"/>
          <a:stretch>
            <a:fillRect/>
          </a:stretch>
        </p:blipFill>
        <p:spPr>
          <a:xfrm>
            <a:off x="256096" y="0"/>
            <a:ext cx="4515439" cy="1598629"/>
          </a:xfrm>
          <a:prstGeom prst="rect">
            <a:avLst/>
          </a:prstGeom>
        </p:spPr>
      </p:pic>
      <p:pic>
        <p:nvPicPr>
          <p:cNvPr id="4" name="图片 3"/>
          <p:cNvPicPr>
            <a:picLocks noChangeAspect="1"/>
          </p:cNvPicPr>
          <p:nvPr/>
        </p:nvPicPr>
        <p:blipFill rotWithShape="1">
          <a:blip r:embed="rId4" cstate="print">
            <a:extLst>
              <a:ext uri="{28A0092B-C50C-407E-A947-70E740481C1C}">
                <a14:useLocalDpi xmlns:a14="http://schemas.microsoft.com/office/drawing/2010/main" val="0"/>
              </a:ext>
            </a:extLst>
          </a:blip>
          <a:srcRect l="59768" r="3582" b="75322"/>
          <a:stretch>
            <a:fillRect/>
          </a:stretch>
        </p:blipFill>
        <p:spPr>
          <a:xfrm>
            <a:off x="7286918" y="0"/>
            <a:ext cx="4468305" cy="1504361"/>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t="64266" r="80516" b="2796"/>
          <a:stretch>
            <a:fillRect/>
          </a:stretch>
        </p:blipFill>
        <p:spPr>
          <a:xfrm>
            <a:off x="0" y="4298623"/>
            <a:ext cx="2375555" cy="2007910"/>
          </a:xfrm>
          <a:prstGeom prst="rect">
            <a:avLst/>
          </a:prstGeom>
        </p:spPr>
      </p:pic>
      <p:pic>
        <p:nvPicPr>
          <p:cNvPr id="6" name="图片 5"/>
          <p:cNvPicPr>
            <a:picLocks noChangeAspect="1"/>
          </p:cNvPicPr>
          <p:nvPr/>
        </p:nvPicPr>
        <p:blipFill rotWithShape="1">
          <a:blip r:embed="rId4" cstate="print">
            <a:extLst>
              <a:ext uri="{28A0092B-C50C-407E-A947-70E740481C1C}">
                <a14:useLocalDpi xmlns:a14="http://schemas.microsoft.com/office/drawing/2010/main" val="0"/>
              </a:ext>
            </a:extLst>
          </a:blip>
          <a:srcRect l="80103" t="62719" b="3569"/>
          <a:stretch>
            <a:fillRect/>
          </a:stretch>
        </p:blipFill>
        <p:spPr>
          <a:xfrm>
            <a:off x="9766168" y="4204355"/>
            <a:ext cx="2425831" cy="2055044"/>
          </a:xfrm>
          <a:prstGeom prst="rect">
            <a:avLst/>
          </a:prstGeom>
        </p:spPr>
      </p:pic>
      <p:pic>
        <p:nvPicPr>
          <p:cNvPr id="8" name="图片 7"/>
          <p:cNvPicPr>
            <a:picLocks noChangeAspect="1"/>
          </p:cNvPicPr>
          <p:nvPr/>
        </p:nvPicPr>
        <p:blipFill rotWithShape="1">
          <a:blip r:embed="rId5" cstate="print">
            <a:extLst>
              <a:ext uri="{28A0092B-C50C-407E-A947-70E740481C1C}">
                <a14:useLocalDpi xmlns:a14="http://schemas.microsoft.com/office/drawing/2010/main" val="0"/>
              </a:ext>
            </a:extLst>
          </a:blip>
          <a:srcRect l="5567" t="78647" r="59020"/>
          <a:stretch>
            <a:fillRect/>
          </a:stretch>
        </p:blipFill>
        <p:spPr>
          <a:xfrm>
            <a:off x="588036" y="5574730"/>
            <a:ext cx="4317476" cy="1301685"/>
          </a:xfrm>
          <a:prstGeom prst="rect">
            <a:avLst/>
          </a:prstGeom>
        </p:spPr>
      </p:pic>
      <p:pic>
        <p:nvPicPr>
          <p:cNvPr id="9" name="图片 8"/>
          <p:cNvPicPr>
            <a:picLocks noChangeAspect="1"/>
          </p:cNvPicPr>
          <p:nvPr/>
        </p:nvPicPr>
        <p:blipFill rotWithShape="1">
          <a:blip r:embed="rId5" cstate="print">
            <a:extLst>
              <a:ext uri="{28A0092B-C50C-407E-A947-70E740481C1C}">
                <a14:useLocalDpi xmlns:a14="http://schemas.microsoft.com/office/drawing/2010/main" val="0"/>
              </a:ext>
            </a:extLst>
          </a:blip>
          <a:srcRect l="58531" t="79266" r="5902"/>
          <a:stretch>
            <a:fillRect/>
          </a:stretch>
        </p:blipFill>
        <p:spPr>
          <a:xfrm>
            <a:off x="7598001" y="5595886"/>
            <a:ext cx="4336331" cy="1263977"/>
          </a:xfrm>
          <a:prstGeom prst="rect">
            <a:avLst/>
          </a:prstGeom>
        </p:spPr>
      </p:pic>
      <p:pic>
        <p:nvPicPr>
          <p:cNvPr id="10" name="图片 9"/>
          <p:cNvPicPr>
            <a:picLocks noChangeAspect="1"/>
          </p:cNvPicPr>
          <p:nvPr/>
        </p:nvPicPr>
        <p:blipFill rotWithShape="1">
          <a:blip r:embed="rId6" cstate="print">
            <a:extLst>
              <a:ext uri="{28A0092B-C50C-407E-A947-70E740481C1C}">
                <a14:useLocalDpi xmlns:a14="http://schemas.microsoft.com/office/drawing/2010/main" val="0"/>
              </a:ext>
            </a:extLst>
          </a:blip>
          <a:srcRect t="10915" r="86005" b="17023"/>
          <a:stretch>
            <a:fillRect/>
          </a:stretch>
        </p:blipFill>
        <p:spPr>
          <a:xfrm>
            <a:off x="0" y="1046375"/>
            <a:ext cx="1706252" cy="4392892"/>
          </a:xfrm>
          <a:prstGeom prst="rect">
            <a:avLst/>
          </a:prstGeom>
        </p:spPr>
      </p:pic>
      <p:pic>
        <p:nvPicPr>
          <p:cNvPr id="11" name="图片 10"/>
          <p:cNvPicPr>
            <a:picLocks noChangeAspect="1"/>
          </p:cNvPicPr>
          <p:nvPr/>
        </p:nvPicPr>
        <p:blipFill rotWithShape="1">
          <a:blip r:embed="rId6" cstate="print">
            <a:extLst>
              <a:ext uri="{28A0092B-C50C-407E-A947-70E740481C1C}">
                <a14:useLocalDpi xmlns:a14="http://schemas.microsoft.com/office/drawing/2010/main" val="0"/>
              </a:ext>
            </a:extLst>
          </a:blip>
          <a:srcRect l="85052" t="13080" b="18106"/>
          <a:stretch>
            <a:fillRect/>
          </a:stretch>
        </p:blipFill>
        <p:spPr>
          <a:xfrm>
            <a:off x="10369484" y="1178351"/>
            <a:ext cx="1822515" cy="4194928"/>
          </a:xfrm>
          <a:prstGeom prst="rect">
            <a:avLst/>
          </a:prstGeom>
        </p:spPr>
      </p:pic>
      <p:sp>
        <p:nvSpPr>
          <p:cNvPr id="12" name="TextBox 2"/>
          <p:cNvSpPr txBox="1"/>
          <p:nvPr/>
        </p:nvSpPr>
        <p:spPr>
          <a:xfrm>
            <a:off x="4331713" y="911418"/>
            <a:ext cx="3467616" cy="1862048"/>
          </a:xfrm>
          <a:prstGeom prst="rect">
            <a:avLst/>
          </a:prstGeom>
          <a:noFill/>
        </p:spPr>
        <p:txBody>
          <a:bodyPr vert="horz" wrap="none" rtlCol="0">
            <a:spAutoFit/>
          </a:bodyPr>
          <a:lstStyle>
            <a:defPPr>
              <a:defRPr lang="zh-CN"/>
            </a:defPPr>
            <a:lvl1pPr algn="ctr">
              <a:defRPr sz="16600" b="1">
                <a:ln>
                  <a:gradFill>
                    <a:gsLst>
                      <a:gs pos="0">
                        <a:schemeClr val="accent1">
                          <a:lumMod val="5000"/>
                          <a:lumOff val="95000"/>
                          <a:alpha val="0"/>
                        </a:schemeClr>
                      </a:gs>
                      <a:gs pos="56000">
                        <a:schemeClr val="bg1"/>
                      </a:gs>
                      <a:gs pos="100000">
                        <a:schemeClr val="bg1">
                          <a:alpha val="0"/>
                        </a:schemeClr>
                      </a:gs>
                    </a:gsLst>
                    <a:lin ang="7200000" scaled="0"/>
                  </a:gradFill>
                </a:ln>
                <a:solidFill>
                  <a:srgbClr val="A5C846"/>
                </a:solidFill>
                <a:effectLst>
                  <a:outerShdw blurRad="38100" dist="38100" dir="2700000" algn="tl">
                    <a:srgbClr val="000000">
                      <a:alpha val="43137"/>
                    </a:srgbClr>
                  </a:outerShdw>
                </a:effectLst>
                <a:latin typeface="Agency FB" panose="020B0503020202020204" pitchFamily="34" charset="0"/>
              </a:defRPr>
            </a:lvl1pPr>
            <a:lvl2pPr>
              <a:defRPr/>
            </a:lvl2pPr>
            <a:lvl3pPr>
              <a:defRPr/>
            </a:lvl3pPr>
            <a:lvl4pPr>
              <a:defRPr/>
            </a:lvl4pPr>
            <a:lvl5pPr>
              <a:defRPr/>
            </a:lvl5pPr>
            <a:lvl6pPr>
              <a:defRPr/>
            </a:lvl6pPr>
            <a:lvl7pPr>
              <a:defRPr/>
            </a:lvl7pPr>
            <a:lvl8pPr>
              <a:defRPr/>
            </a:lvl8pPr>
            <a:lvl9pPr>
              <a:defRPr/>
            </a:lvl9pPr>
          </a:lstStyle>
          <a:p>
            <a:r>
              <a:rPr lang="en-US" altLang="zh-CN" sz="11500">
                <a:ln>
                  <a:noFill/>
                </a:ln>
                <a:solidFill>
                  <a:srgbClr val="3975A9"/>
                </a:solidFill>
                <a:effectLst/>
                <a:latin typeface="+mn-lt"/>
                <a:cs typeface="+mn-ea"/>
                <a:sym typeface="+mn-lt"/>
              </a:rPr>
              <a:t>2019</a:t>
            </a:r>
            <a:endParaRPr lang="zh-CN" altLang="en-US" sz="11500" dirty="0">
              <a:ln>
                <a:noFill/>
              </a:ln>
              <a:solidFill>
                <a:srgbClr val="3975A9"/>
              </a:solidFill>
              <a:effectLst/>
              <a:latin typeface="+mn-lt"/>
              <a:cs typeface="+mn-ea"/>
              <a:sym typeface="+mn-lt"/>
            </a:endParaRPr>
          </a:p>
        </p:txBody>
      </p:sp>
      <p:sp>
        <p:nvSpPr>
          <p:cNvPr id="17" name="TextBox 11"/>
          <p:cNvSpPr txBox="1"/>
          <p:nvPr/>
        </p:nvSpPr>
        <p:spPr>
          <a:xfrm>
            <a:off x="1322850" y="2921153"/>
            <a:ext cx="9656233" cy="830997"/>
          </a:xfrm>
          <a:prstGeom prst="rect">
            <a:avLst/>
          </a:prstGeom>
          <a:noFill/>
        </p:spPr>
        <p:txBody>
          <a:bodyPr wrap="square" rtlCol="0">
            <a:spAutoFit/>
          </a:bodyPr>
          <a:lstStyle/>
          <a:p>
            <a:pPr algn="ctr"/>
            <a:r>
              <a:rPr lang="zh-CN" altLang="en-US" sz="4800" spc="600">
                <a:solidFill>
                  <a:srgbClr val="3975A9"/>
                </a:solidFill>
                <a:cs typeface="+mn-ea"/>
                <a:sym typeface="+mn-lt"/>
              </a:rPr>
              <a:t>我在马士兵教育与你一起成长</a:t>
            </a:r>
            <a:endParaRPr lang="zh-CN" altLang="en-US" sz="4800" spc="600" dirty="0">
              <a:solidFill>
                <a:srgbClr val="3975A9"/>
              </a:solidFill>
              <a:cs typeface="+mn-ea"/>
              <a:sym typeface="+mn-lt"/>
            </a:endParaRPr>
          </a:p>
        </p:txBody>
      </p:sp>
      <p:cxnSp>
        <p:nvCxnSpPr>
          <p:cNvPr id="19" name="直接连接符 18"/>
          <p:cNvCxnSpPr/>
          <p:nvPr/>
        </p:nvCxnSpPr>
        <p:spPr>
          <a:xfrm>
            <a:off x="2832273" y="3988554"/>
            <a:ext cx="6528725" cy="0"/>
          </a:xfrm>
          <a:prstGeom prst="line">
            <a:avLst/>
          </a:prstGeom>
          <a:ln w="25400">
            <a:solidFill>
              <a:srgbClr val="3975A9"/>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advClick="0" advTm="10607">
        <p:random/>
      </p:transition>
    </mc:Choice>
    <mc:Fallback xmlns="">
      <p:transition spd="slow" advClick="0" advTm="10607">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750"/>
                                        <p:tgtEl>
                                          <p:spTgt spid="8"/>
                                        </p:tgtEl>
                                      </p:cBhvr>
                                    </p:animEffect>
                                  </p:childTnLst>
                                </p:cTn>
                              </p:par>
                              <p:par>
                                <p:cTn id="13" presetID="2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750"/>
                                        <p:tgtEl>
                                          <p:spTgt spid="9"/>
                                        </p:tgtEl>
                                      </p:cBhvr>
                                    </p:animEffect>
                                  </p:childTnLst>
                                </p:cTn>
                              </p:par>
                              <p:par>
                                <p:cTn id="16" presetID="22" presetClass="entr" presetSubtype="1"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750"/>
                                        <p:tgtEl>
                                          <p:spTgt spid="3"/>
                                        </p:tgtEl>
                                      </p:cBhvr>
                                    </p:animEffect>
                                  </p:childTnLst>
                                </p:cTn>
                              </p:par>
                              <p:par>
                                <p:cTn id="19" presetID="22" presetClass="entr" presetSubtype="1"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750"/>
                                        <p:tgtEl>
                                          <p:spTgt spid="4"/>
                                        </p:tgtEl>
                                      </p:cBhvr>
                                    </p:animEffect>
                                  </p:childTnLst>
                                </p:cTn>
                              </p:par>
                            </p:childTnLst>
                          </p:cTn>
                        </p:par>
                        <p:par>
                          <p:cTn id="22" fill="hold">
                            <p:stCondLst>
                              <p:cond delay="1250"/>
                            </p:stCondLst>
                            <p:childTnLst>
                              <p:par>
                                <p:cTn id="23" presetID="22" presetClass="entr" presetSubtype="8"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750"/>
                                        <p:tgtEl>
                                          <p:spTgt spid="10"/>
                                        </p:tgtEl>
                                      </p:cBhvr>
                                    </p:animEffect>
                                  </p:childTnLst>
                                </p:cTn>
                              </p:par>
                              <p:par>
                                <p:cTn id="26" presetID="22" presetClass="entr" presetSubtype="2"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right)">
                                      <p:cBhvr>
                                        <p:cTn id="28" dur="750"/>
                                        <p:tgtEl>
                                          <p:spTgt spid="11"/>
                                        </p:tgtEl>
                                      </p:cBhvr>
                                    </p:animEffect>
                                  </p:childTnLst>
                                </p:cTn>
                              </p:par>
                            </p:childTnLst>
                          </p:cTn>
                        </p:par>
                        <p:par>
                          <p:cTn id="29" fill="hold">
                            <p:stCondLst>
                              <p:cond delay="2000"/>
                            </p:stCondLst>
                            <p:childTnLst>
                              <p:par>
                                <p:cTn id="30" presetID="42" presetClass="entr" presetSubtype="0"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750"/>
                                        <p:tgtEl>
                                          <p:spTgt spid="5"/>
                                        </p:tgtEl>
                                      </p:cBhvr>
                                    </p:animEffect>
                                    <p:anim calcmode="lin" valueType="num">
                                      <p:cBhvr>
                                        <p:cTn id="33" dur="750" fill="hold"/>
                                        <p:tgtEl>
                                          <p:spTgt spid="5"/>
                                        </p:tgtEl>
                                        <p:attrNameLst>
                                          <p:attrName>ppt_x</p:attrName>
                                        </p:attrNameLst>
                                      </p:cBhvr>
                                      <p:tavLst>
                                        <p:tav tm="0">
                                          <p:val>
                                            <p:strVal val="#ppt_x"/>
                                          </p:val>
                                        </p:tav>
                                        <p:tav tm="100000">
                                          <p:val>
                                            <p:strVal val="#ppt_x"/>
                                          </p:val>
                                        </p:tav>
                                      </p:tavLst>
                                    </p:anim>
                                    <p:anim calcmode="lin" valueType="num">
                                      <p:cBhvr>
                                        <p:cTn id="34" dur="750" fill="hold"/>
                                        <p:tgtEl>
                                          <p:spTgt spid="5"/>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25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750"/>
                                        <p:tgtEl>
                                          <p:spTgt spid="6"/>
                                        </p:tgtEl>
                                      </p:cBhvr>
                                    </p:animEffect>
                                    <p:anim calcmode="lin" valueType="num">
                                      <p:cBhvr>
                                        <p:cTn id="38" dur="750" fill="hold"/>
                                        <p:tgtEl>
                                          <p:spTgt spid="6"/>
                                        </p:tgtEl>
                                        <p:attrNameLst>
                                          <p:attrName>ppt_x</p:attrName>
                                        </p:attrNameLst>
                                      </p:cBhvr>
                                      <p:tavLst>
                                        <p:tav tm="0">
                                          <p:val>
                                            <p:strVal val="#ppt_x"/>
                                          </p:val>
                                        </p:tav>
                                        <p:tav tm="100000">
                                          <p:val>
                                            <p:strVal val="#ppt_x"/>
                                          </p:val>
                                        </p:tav>
                                      </p:tavLst>
                                    </p:anim>
                                    <p:anim calcmode="lin" valueType="num">
                                      <p:cBhvr>
                                        <p:cTn id="39" dur="750" fill="hold"/>
                                        <p:tgtEl>
                                          <p:spTgt spid="6"/>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56" presetClass="entr" presetSubtype="0" fill="hold" grpId="0" nodeType="afterEffect">
                                  <p:stCondLst>
                                    <p:cond delay="0"/>
                                  </p:stCondLst>
                                  <p:iterate type="lt">
                                    <p:tmPct val="10000"/>
                                  </p:iterate>
                                  <p:childTnLst>
                                    <p:set>
                                      <p:cBhvr>
                                        <p:cTn id="42" dur="1" fill="hold">
                                          <p:stCondLst>
                                            <p:cond delay="0"/>
                                          </p:stCondLst>
                                        </p:cTn>
                                        <p:tgtEl>
                                          <p:spTgt spid="12"/>
                                        </p:tgtEl>
                                        <p:attrNameLst>
                                          <p:attrName>style.visibility</p:attrName>
                                        </p:attrNameLst>
                                      </p:cBhvr>
                                      <p:to>
                                        <p:strVal val="visible"/>
                                      </p:to>
                                    </p:set>
                                    <p:anim by="(-#ppt_w*2)" calcmode="lin" valueType="num">
                                      <p:cBhvr rctx="PPT">
                                        <p:cTn id="43" dur="500" autoRev="1" fill="hold">
                                          <p:stCondLst>
                                            <p:cond delay="0"/>
                                          </p:stCondLst>
                                        </p:cTn>
                                        <p:tgtEl>
                                          <p:spTgt spid="12"/>
                                        </p:tgtEl>
                                        <p:attrNameLst>
                                          <p:attrName>ppt_w</p:attrName>
                                        </p:attrNameLst>
                                      </p:cBhvr>
                                    </p:anim>
                                    <p:anim by="(#ppt_w*0.50)" calcmode="lin" valueType="num">
                                      <p:cBhvr>
                                        <p:cTn id="44" dur="500" decel="50000" autoRev="1" fill="hold">
                                          <p:stCondLst>
                                            <p:cond delay="0"/>
                                          </p:stCondLst>
                                        </p:cTn>
                                        <p:tgtEl>
                                          <p:spTgt spid="12"/>
                                        </p:tgtEl>
                                        <p:attrNameLst>
                                          <p:attrName>ppt_x</p:attrName>
                                        </p:attrNameLst>
                                      </p:cBhvr>
                                    </p:anim>
                                    <p:anim from="(-#ppt_h/2)" to="(#ppt_y)" calcmode="lin" valueType="num">
                                      <p:cBhvr>
                                        <p:cTn id="45" dur="1000" fill="hold">
                                          <p:stCondLst>
                                            <p:cond delay="0"/>
                                          </p:stCondLst>
                                        </p:cTn>
                                        <p:tgtEl>
                                          <p:spTgt spid="12"/>
                                        </p:tgtEl>
                                        <p:attrNameLst>
                                          <p:attrName>ppt_y</p:attrName>
                                        </p:attrNameLst>
                                      </p:cBhvr>
                                    </p:anim>
                                    <p:animRot by="21600000">
                                      <p:cBhvr>
                                        <p:cTn id="46" dur="1000" fill="hold">
                                          <p:stCondLst>
                                            <p:cond delay="0"/>
                                          </p:stCondLst>
                                        </p:cTn>
                                        <p:tgtEl>
                                          <p:spTgt spid="12"/>
                                        </p:tgtEl>
                                        <p:attrNameLst>
                                          <p:attrName>r</p:attrName>
                                        </p:attrNameLst>
                                      </p:cBhvr>
                                    </p:animRot>
                                  </p:childTnLst>
                                </p:cTn>
                              </p:par>
                            </p:childTnLst>
                          </p:cTn>
                        </p:par>
                        <p:par>
                          <p:cTn id="47" fill="hold">
                            <p:stCondLst>
                              <p:cond delay="4300"/>
                            </p:stCondLst>
                            <p:childTnLst>
                              <p:par>
                                <p:cTn id="48" presetID="56" presetClass="entr" presetSubtype="0" fill="hold" grpId="0" nodeType="afterEffect">
                                  <p:stCondLst>
                                    <p:cond delay="0"/>
                                  </p:stCondLst>
                                  <p:iterate type="lt">
                                    <p:tmPct val="10000"/>
                                  </p:iterate>
                                  <p:childTnLst>
                                    <p:set>
                                      <p:cBhvr>
                                        <p:cTn id="49" dur="1" fill="hold">
                                          <p:stCondLst>
                                            <p:cond delay="0"/>
                                          </p:stCondLst>
                                        </p:cTn>
                                        <p:tgtEl>
                                          <p:spTgt spid="17"/>
                                        </p:tgtEl>
                                        <p:attrNameLst>
                                          <p:attrName>style.visibility</p:attrName>
                                        </p:attrNameLst>
                                      </p:cBhvr>
                                      <p:to>
                                        <p:strVal val="visible"/>
                                      </p:to>
                                    </p:set>
                                    <p:anim by="(-#ppt_w*2)" calcmode="lin" valueType="num">
                                      <p:cBhvr rctx="PPT">
                                        <p:cTn id="50" dur="500" autoRev="1" fill="hold">
                                          <p:stCondLst>
                                            <p:cond delay="0"/>
                                          </p:stCondLst>
                                        </p:cTn>
                                        <p:tgtEl>
                                          <p:spTgt spid="17"/>
                                        </p:tgtEl>
                                        <p:attrNameLst>
                                          <p:attrName>ppt_w</p:attrName>
                                        </p:attrNameLst>
                                      </p:cBhvr>
                                    </p:anim>
                                    <p:anim by="(#ppt_w*0.50)" calcmode="lin" valueType="num">
                                      <p:cBhvr>
                                        <p:cTn id="51" dur="500" decel="50000" autoRev="1" fill="hold">
                                          <p:stCondLst>
                                            <p:cond delay="0"/>
                                          </p:stCondLst>
                                        </p:cTn>
                                        <p:tgtEl>
                                          <p:spTgt spid="17"/>
                                        </p:tgtEl>
                                        <p:attrNameLst>
                                          <p:attrName>ppt_x</p:attrName>
                                        </p:attrNameLst>
                                      </p:cBhvr>
                                    </p:anim>
                                    <p:anim from="(-#ppt_h/2)" to="(#ppt_y)" calcmode="lin" valueType="num">
                                      <p:cBhvr>
                                        <p:cTn id="52" dur="1000" fill="hold">
                                          <p:stCondLst>
                                            <p:cond delay="0"/>
                                          </p:stCondLst>
                                        </p:cTn>
                                        <p:tgtEl>
                                          <p:spTgt spid="17"/>
                                        </p:tgtEl>
                                        <p:attrNameLst>
                                          <p:attrName>ppt_y</p:attrName>
                                        </p:attrNameLst>
                                      </p:cBhvr>
                                    </p:anim>
                                    <p:animRot by="21600000">
                                      <p:cBhvr>
                                        <p:cTn id="53" dur="1000" fill="hold">
                                          <p:stCondLst>
                                            <p:cond delay="0"/>
                                          </p:stCondLst>
                                        </p:cTn>
                                        <p:tgtEl>
                                          <p:spTgt spid="17"/>
                                        </p:tgtEl>
                                        <p:attrNameLst>
                                          <p:attrName>r</p:attrName>
                                        </p:attrNameLst>
                                      </p:cBhvr>
                                    </p:animRot>
                                  </p:childTnLst>
                                </p:cTn>
                              </p:par>
                            </p:childTnLst>
                          </p:cTn>
                        </p:par>
                        <p:par>
                          <p:cTn id="54" fill="hold">
                            <p:stCondLst>
                              <p:cond delay="6500"/>
                            </p:stCondLst>
                            <p:childTnLst>
                              <p:par>
                                <p:cTn id="55" presetID="22" presetClass="entr" presetSubtype="8" fill="hold" nodeType="after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left)">
                                      <p:cBhvr>
                                        <p:cTn id="5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08" y="18966"/>
            <a:ext cx="12192000" cy="6858000"/>
          </a:xfrm>
          <a:prstGeom prst="rect">
            <a:avLst/>
          </a:prstGeom>
        </p:spPr>
      </p:pic>
      <p:sp>
        <p:nvSpPr>
          <p:cNvPr id="12" name="TextBox 2"/>
          <p:cNvSpPr txBox="1"/>
          <p:nvPr/>
        </p:nvSpPr>
        <p:spPr>
          <a:xfrm>
            <a:off x="5607244" y="610256"/>
            <a:ext cx="1313180" cy="769441"/>
          </a:xfrm>
          <a:prstGeom prst="rect">
            <a:avLst/>
          </a:prstGeom>
          <a:noFill/>
        </p:spPr>
        <p:txBody>
          <a:bodyPr vert="horz" wrap="none" rtlCol="0">
            <a:spAutoFit/>
          </a:bodyPr>
          <a:lstStyle>
            <a:defPPr>
              <a:defRPr lang="zh-CN"/>
            </a:defPPr>
            <a:lvl1pPr algn="ctr">
              <a:defRPr sz="16600" b="1">
                <a:ln>
                  <a:gradFill>
                    <a:gsLst>
                      <a:gs pos="0">
                        <a:schemeClr val="accent1">
                          <a:lumMod val="5000"/>
                          <a:lumOff val="95000"/>
                          <a:alpha val="0"/>
                        </a:schemeClr>
                      </a:gs>
                      <a:gs pos="56000">
                        <a:schemeClr val="bg1"/>
                      </a:gs>
                      <a:gs pos="100000">
                        <a:schemeClr val="bg1">
                          <a:alpha val="0"/>
                        </a:schemeClr>
                      </a:gs>
                    </a:gsLst>
                    <a:lin ang="7200000" scaled="0"/>
                  </a:gradFill>
                </a:ln>
                <a:solidFill>
                  <a:srgbClr val="A5C846"/>
                </a:solidFill>
                <a:effectLst>
                  <a:outerShdw blurRad="38100" dist="38100" dir="2700000" algn="tl">
                    <a:srgbClr val="000000">
                      <a:alpha val="43137"/>
                    </a:srgbClr>
                  </a:outerShdw>
                </a:effectLst>
                <a:latin typeface="Agency FB" panose="020B0503020202020204" pitchFamily="34" charset="0"/>
              </a:defRPr>
            </a:lvl1pPr>
            <a:lvl2pPr>
              <a:defRPr/>
            </a:lvl2pPr>
            <a:lvl3pPr>
              <a:defRPr/>
            </a:lvl3pPr>
            <a:lvl4pPr>
              <a:defRPr/>
            </a:lvl4pPr>
            <a:lvl5pPr>
              <a:defRPr/>
            </a:lvl5pPr>
            <a:lvl6pPr>
              <a:defRPr/>
            </a:lvl6pPr>
            <a:lvl7pPr>
              <a:defRPr/>
            </a:lvl7pPr>
            <a:lvl8pPr>
              <a:defRPr/>
            </a:lvl8pPr>
            <a:lvl9pPr>
              <a:defRPr/>
            </a:lvl9pPr>
          </a:lstStyle>
          <a:p>
            <a:r>
              <a:rPr lang="zh-CN" altLang="en-US" sz="4400" dirty="0">
                <a:solidFill>
                  <a:srgbClr val="9E1E1E"/>
                </a:solidFill>
                <a:cs typeface="+mn-ea"/>
                <a:sym typeface="+mn-lt"/>
              </a:rPr>
              <a:t>源码</a:t>
            </a:r>
          </a:p>
        </p:txBody>
      </p:sp>
      <p:cxnSp>
        <p:nvCxnSpPr>
          <p:cNvPr id="19" name="直接连接符 18"/>
          <p:cNvCxnSpPr/>
          <p:nvPr/>
        </p:nvCxnSpPr>
        <p:spPr>
          <a:xfrm>
            <a:off x="2999471" y="1463499"/>
            <a:ext cx="6528725" cy="0"/>
          </a:xfrm>
          <a:prstGeom prst="line">
            <a:avLst/>
          </a:prstGeom>
          <a:ln w="25400">
            <a:solidFill>
              <a:srgbClr val="3975A9"/>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1CEF69C7-0125-48BD-BFB2-40A8BC1FCCD5}"/>
              </a:ext>
            </a:extLst>
          </p:cNvPr>
          <p:cNvSpPr/>
          <p:nvPr/>
        </p:nvSpPr>
        <p:spPr>
          <a:xfrm>
            <a:off x="4039699" y="2121854"/>
            <a:ext cx="3467616" cy="369332"/>
          </a:xfrm>
          <a:prstGeom prst="rect">
            <a:avLst/>
          </a:prstGeom>
        </p:spPr>
        <p:txBody>
          <a:bodyPr wrap="none">
            <a:spAutoFit/>
          </a:bodyPr>
          <a:lstStyle/>
          <a:p>
            <a:r>
              <a:rPr lang="en-US" altLang="zh-CN" dirty="0"/>
              <a:t>https://github.com/bitcoin/bitcoin</a:t>
            </a:r>
            <a:endParaRPr lang="zh-CN" altLang="en-US" dirty="0"/>
          </a:p>
        </p:txBody>
      </p:sp>
    </p:spTree>
    <p:extLst>
      <p:ext uri="{BB962C8B-B14F-4D97-AF65-F5344CB8AC3E}">
        <p14:creationId xmlns:p14="http://schemas.microsoft.com/office/powerpoint/2010/main" val="2216233761"/>
      </p:ext>
    </p:extLst>
  </p:cSld>
  <p:clrMapOvr>
    <a:masterClrMapping/>
  </p:clrMapOvr>
  <mc:AlternateContent xmlns:mc="http://schemas.openxmlformats.org/markup-compatibility/2006" xmlns:p14="http://schemas.microsoft.com/office/powerpoint/2010/main">
    <mc:Choice Requires="p14">
      <p:transition spd="slow" p14:dur="1500" advClick="0" advTm="13313">
        <p:random/>
      </p:transition>
    </mc:Choice>
    <mc:Fallback xmlns="">
      <p:transition spd="slow" advClick="0" advTm="13313">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56" presetClass="entr" presetSubtype="0" fill="hold" grpId="0" nodeType="after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 by="(-#ppt_w*2)" calcmode="lin" valueType="num">
                                      <p:cBhvr rctx="PPT">
                                        <p:cTn id="12" dur="500" autoRev="1" fill="hold">
                                          <p:stCondLst>
                                            <p:cond delay="0"/>
                                          </p:stCondLst>
                                        </p:cTn>
                                        <p:tgtEl>
                                          <p:spTgt spid="12"/>
                                        </p:tgtEl>
                                        <p:attrNameLst>
                                          <p:attrName>ppt_w</p:attrName>
                                        </p:attrNameLst>
                                      </p:cBhvr>
                                    </p:anim>
                                    <p:anim by="(#ppt_w*0.50)" calcmode="lin" valueType="num">
                                      <p:cBhvr>
                                        <p:cTn id="13" dur="500" decel="50000" autoRev="1" fill="hold">
                                          <p:stCondLst>
                                            <p:cond delay="0"/>
                                          </p:stCondLst>
                                        </p:cTn>
                                        <p:tgtEl>
                                          <p:spTgt spid="12"/>
                                        </p:tgtEl>
                                        <p:attrNameLst>
                                          <p:attrName>ppt_x</p:attrName>
                                        </p:attrNameLst>
                                      </p:cBhvr>
                                    </p:anim>
                                    <p:anim from="(-#ppt_h/2)" to="(#ppt_y)" calcmode="lin" valueType="num">
                                      <p:cBhvr>
                                        <p:cTn id="14" dur="1000" fill="hold">
                                          <p:stCondLst>
                                            <p:cond delay="0"/>
                                          </p:stCondLst>
                                        </p:cTn>
                                        <p:tgtEl>
                                          <p:spTgt spid="12"/>
                                        </p:tgtEl>
                                        <p:attrNameLst>
                                          <p:attrName>ppt_y</p:attrName>
                                        </p:attrNameLst>
                                      </p:cBhvr>
                                    </p:anim>
                                    <p:animRot by="21600000">
                                      <p:cBhvr>
                                        <p:cTn id="15" dur="1000" fill="hold">
                                          <p:stCondLst>
                                            <p:cond delay="0"/>
                                          </p:stCondLst>
                                        </p:cTn>
                                        <p:tgtEl>
                                          <p:spTgt spid="12"/>
                                        </p:tgtEl>
                                        <p:attrNameLst>
                                          <p:attrName>r</p:attrName>
                                        </p:attrNameLst>
                                      </p:cBhvr>
                                    </p:animRot>
                                  </p:childTnLst>
                                </p:cTn>
                              </p:par>
                            </p:childTnLst>
                          </p:cTn>
                        </p:par>
                        <p:par>
                          <p:cTn id="16" fill="hold">
                            <p:stCondLst>
                              <p:cond delay="16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12" name="TextBox 2"/>
          <p:cNvSpPr txBox="1"/>
          <p:nvPr/>
        </p:nvSpPr>
        <p:spPr>
          <a:xfrm>
            <a:off x="5356102" y="2236889"/>
            <a:ext cx="1686680" cy="769441"/>
          </a:xfrm>
          <a:prstGeom prst="rect">
            <a:avLst/>
          </a:prstGeom>
          <a:noFill/>
        </p:spPr>
        <p:txBody>
          <a:bodyPr vert="horz" wrap="none" rtlCol="0">
            <a:spAutoFit/>
          </a:bodyPr>
          <a:lstStyle>
            <a:defPPr>
              <a:defRPr lang="zh-CN"/>
            </a:defPPr>
            <a:lvl1pPr algn="ctr">
              <a:defRPr sz="16600" b="1">
                <a:ln>
                  <a:gradFill>
                    <a:gsLst>
                      <a:gs pos="0">
                        <a:schemeClr val="accent1">
                          <a:lumMod val="5000"/>
                          <a:lumOff val="95000"/>
                          <a:alpha val="0"/>
                        </a:schemeClr>
                      </a:gs>
                      <a:gs pos="56000">
                        <a:schemeClr val="bg1"/>
                      </a:gs>
                      <a:gs pos="100000">
                        <a:schemeClr val="bg1">
                          <a:alpha val="0"/>
                        </a:schemeClr>
                      </a:gs>
                    </a:gsLst>
                    <a:lin ang="7200000" scaled="0"/>
                  </a:gradFill>
                </a:ln>
                <a:solidFill>
                  <a:srgbClr val="A5C846"/>
                </a:solidFill>
                <a:effectLst>
                  <a:outerShdw blurRad="38100" dist="38100" dir="2700000" algn="tl">
                    <a:srgbClr val="000000">
                      <a:alpha val="43137"/>
                    </a:srgbClr>
                  </a:outerShdw>
                </a:effectLst>
                <a:latin typeface="Agency FB" panose="020B0503020202020204" pitchFamily="34" charset="0"/>
              </a:defRPr>
            </a:lvl1pPr>
            <a:lvl2pPr>
              <a:defRPr/>
            </a:lvl2pPr>
            <a:lvl3pPr>
              <a:defRPr/>
            </a:lvl3pPr>
            <a:lvl4pPr>
              <a:defRPr/>
            </a:lvl4pPr>
            <a:lvl5pPr>
              <a:defRPr/>
            </a:lvl5pPr>
            <a:lvl6pPr>
              <a:defRPr/>
            </a:lvl6pPr>
            <a:lvl7pPr>
              <a:defRPr/>
            </a:lvl7pPr>
            <a:lvl8pPr>
              <a:defRPr/>
            </a:lvl8pPr>
            <a:lvl9pPr>
              <a:defRPr/>
            </a:lvl9pPr>
          </a:lstStyle>
          <a:p>
            <a:r>
              <a:rPr lang="en-US" altLang="zh-CN" sz="4400" dirty="0">
                <a:solidFill>
                  <a:srgbClr val="9E1E1E"/>
                </a:solidFill>
                <a:cs typeface="+mn-ea"/>
                <a:sym typeface="+mn-lt"/>
              </a:rPr>
              <a:t>5 </a:t>
            </a:r>
            <a:r>
              <a:rPr lang="zh-CN" altLang="en-US" sz="4400" dirty="0">
                <a:solidFill>
                  <a:srgbClr val="9E1E1E"/>
                </a:solidFill>
                <a:cs typeface="+mn-ea"/>
                <a:sym typeface="+mn-lt"/>
              </a:rPr>
              <a:t>钱包</a:t>
            </a:r>
          </a:p>
        </p:txBody>
      </p:sp>
      <p:cxnSp>
        <p:nvCxnSpPr>
          <p:cNvPr id="19" name="直接连接符 18"/>
          <p:cNvCxnSpPr/>
          <p:nvPr/>
        </p:nvCxnSpPr>
        <p:spPr>
          <a:xfrm>
            <a:off x="2831637" y="3511657"/>
            <a:ext cx="6528725" cy="0"/>
          </a:xfrm>
          <a:prstGeom prst="line">
            <a:avLst/>
          </a:prstGeom>
          <a:ln w="25400">
            <a:solidFill>
              <a:srgbClr val="3975A9"/>
            </a:solidFill>
          </a:ln>
        </p:spPr>
        <p:style>
          <a:lnRef idx="1">
            <a:schemeClr val="accent1"/>
          </a:lnRef>
          <a:fillRef idx="0">
            <a:schemeClr val="accent1"/>
          </a:fillRef>
          <a:effectRef idx="0">
            <a:schemeClr val="accent1"/>
          </a:effectRef>
          <a:fontRef idx="minor">
            <a:schemeClr val="tx1"/>
          </a:fontRef>
        </p:style>
      </p:cxnSp>
      <p:sp>
        <p:nvSpPr>
          <p:cNvPr id="15" name="Rectangle 2">
            <a:extLst>
              <a:ext uri="{FF2B5EF4-FFF2-40B4-BE49-F238E27FC236}">
                <a16:creationId xmlns:a16="http://schemas.microsoft.com/office/drawing/2014/main" id="{7E894471-AD58-4157-B84D-2100E2189E20}"/>
              </a:ext>
            </a:extLst>
          </p:cNvPr>
          <p:cNvSpPr>
            <a:spLocks noChangeArrowheads="1"/>
          </p:cNvSpPr>
          <p:nvPr/>
        </p:nvSpPr>
        <p:spPr bwMode="auto">
          <a:xfrm>
            <a:off x="4016918" y="4037564"/>
            <a:ext cx="5922980" cy="1302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0" rIns="0" bIns="126960" numCol="1" anchor="ctr" anchorCtr="0" compatLnSpc="1">
            <a:prstTxWarp prst="textNoShape">
              <a:avLst/>
            </a:prstTxWarp>
            <a:spAutoFit/>
          </a:bodyPr>
          <a:lstStyle/>
          <a:p>
            <a:pPr marL="342900" indent="-342900" eaLnBrk="0" fontAlgn="base" hangingPunct="0">
              <a:spcBef>
                <a:spcPct val="0"/>
              </a:spcBef>
              <a:spcAft>
                <a:spcPct val="0"/>
              </a:spcAft>
              <a:buAutoNum type="arabicPeriod"/>
            </a:pPr>
            <a:r>
              <a:rPr lang="en-US" altLang="zh-CN" dirty="0"/>
              <a:t>On-chain</a:t>
            </a:r>
          </a:p>
          <a:p>
            <a:pPr eaLnBrk="0" fontAlgn="base" hangingPunct="0">
              <a:spcBef>
                <a:spcPct val="0"/>
              </a:spcBef>
              <a:spcAft>
                <a:spcPct val="0"/>
              </a:spcAft>
            </a:pPr>
            <a:r>
              <a:rPr lang="zh-CN" altLang="en-US" sz="1600" dirty="0">
                <a:solidFill>
                  <a:srgbClr val="333333"/>
                </a:solidFill>
                <a:latin typeface="Open Sans" panose="020B0606030504020204" pitchFamily="34" charset="0"/>
                <a:cs typeface="Open Sans" panose="020B0606030504020204" pitchFamily="34" charset="0"/>
              </a:rPr>
              <a:t>      </a:t>
            </a:r>
            <a:endParaRPr lang="en-US" altLang="zh-CN" sz="1600" dirty="0">
              <a:solidFill>
                <a:srgbClr val="333333"/>
              </a:solidFill>
              <a:latin typeface="Open Sans" panose="020B0606030504020204" pitchFamily="34" charset="0"/>
              <a:cs typeface="Open Sans" panose="020B0606030504020204" pitchFamily="34" charset="0"/>
            </a:endParaRPr>
          </a:p>
          <a:p>
            <a:pPr marL="342900" indent="-342900" eaLnBrk="0" fontAlgn="base" hangingPunct="0">
              <a:spcBef>
                <a:spcPct val="0"/>
              </a:spcBef>
              <a:spcAft>
                <a:spcPct val="0"/>
              </a:spcAft>
              <a:buAutoNum type="arabicPeriod" startAt="2"/>
            </a:pPr>
            <a:r>
              <a:rPr lang="en-US" altLang="zh-CN" dirty="0"/>
              <a:t>Off-chain</a:t>
            </a:r>
          </a:p>
          <a:p>
            <a:pPr eaLnBrk="0" fontAlgn="base" hangingPunct="0">
              <a:spcBef>
                <a:spcPct val="0"/>
              </a:spcBef>
              <a:spcAft>
                <a:spcPct val="0"/>
              </a:spcAft>
            </a:pPr>
            <a:r>
              <a:rPr lang="zh-CN" altLang="en-US" sz="1600" dirty="0">
                <a:solidFill>
                  <a:srgbClr val="333333"/>
                </a:solidFill>
                <a:latin typeface="Open Sans" panose="020B0606030504020204" pitchFamily="34" charset="0"/>
                <a:cs typeface="Open Sans" panose="020B0606030504020204" pitchFamily="34" charset="0"/>
              </a:rPr>
              <a:t>       </a:t>
            </a:r>
            <a:endParaRPr lang="en-US" altLang="zh-CN" sz="1600" dirty="0">
              <a:solidFill>
                <a:srgbClr val="333333"/>
              </a:solidFill>
              <a:latin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56631477"/>
      </p:ext>
    </p:extLst>
  </p:cSld>
  <p:clrMapOvr>
    <a:masterClrMapping/>
  </p:clrMapOvr>
  <mc:AlternateContent xmlns:mc="http://schemas.openxmlformats.org/markup-compatibility/2006" xmlns:p14="http://schemas.microsoft.com/office/powerpoint/2010/main">
    <mc:Choice Requires="p14">
      <p:transition spd="slow" p14:dur="1500" advClick="0" advTm="13313">
        <p:random/>
      </p:transition>
    </mc:Choice>
    <mc:Fallback xmlns="">
      <p:transition spd="slow" advClick="0" advTm="13313">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56" presetClass="entr" presetSubtype="0" fill="hold" grpId="0" nodeType="after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 by="(-#ppt_w*2)" calcmode="lin" valueType="num">
                                      <p:cBhvr rctx="PPT">
                                        <p:cTn id="12" dur="500" autoRev="1" fill="hold">
                                          <p:stCondLst>
                                            <p:cond delay="0"/>
                                          </p:stCondLst>
                                        </p:cTn>
                                        <p:tgtEl>
                                          <p:spTgt spid="12"/>
                                        </p:tgtEl>
                                        <p:attrNameLst>
                                          <p:attrName>ppt_w</p:attrName>
                                        </p:attrNameLst>
                                      </p:cBhvr>
                                    </p:anim>
                                    <p:anim by="(#ppt_w*0.50)" calcmode="lin" valueType="num">
                                      <p:cBhvr>
                                        <p:cTn id="13" dur="500" decel="50000" autoRev="1" fill="hold">
                                          <p:stCondLst>
                                            <p:cond delay="0"/>
                                          </p:stCondLst>
                                        </p:cTn>
                                        <p:tgtEl>
                                          <p:spTgt spid="12"/>
                                        </p:tgtEl>
                                        <p:attrNameLst>
                                          <p:attrName>ppt_x</p:attrName>
                                        </p:attrNameLst>
                                      </p:cBhvr>
                                    </p:anim>
                                    <p:anim from="(-#ppt_h/2)" to="(#ppt_y)" calcmode="lin" valueType="num">
                                      <p:cBhvr>
                                        <p:cTn id="14" dur="1000" fill="hold">
                                          <p:stCondLst>
                                            <p:cond delay="0"/>
                                          </p:stCondLst>
                                        </p:cTn>
                                        <p:tgtEl>
                                          <p:spTgt spid="12"/>
                                        </p:tgtEl>
                                        <p:attrNameLst>
                                          <p:attrName>ppt_y</p:attrName>
                                        </p:attrNameLst>
                                      </p:cBhvr>
                                    </p:anim>
                                    <p:animRot by="21600000">
                                      <p:cBhvr>
                                        <p:cTn id="15" dur="1000" fill="hold">
                                          <p:stCondLst>
                                            <p:cond delay="0"/>
                                          </p:stCondLst>
                                        </p:cTn>
                                        <p:tgtEl>
                                          <p:spTgt spid="12"/>
                                        </p:tgtEl>
                                        <p:attrNameLst>
                                          <p:attrName>r</p:attrName>
                                        </p:attrNameLst>
                                      </p:cBhvr>
                                    </p:animRot>
                                  </p:childTnLst>
                                </p:cTn>
                              </p:par>
                            </p:childTnLst>
                          </p:cTn>
                        </p:par>
                        <p:par>
                          <p:cTn id="16" fill="hold">
                            <p:stCondLst>
                              <p:cond delay="17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08" y="18966"/>
            <a:ext cx="12192000" cy="6858000"/>
          </a:xfrm>
          <a:prstGeom prst="rect">
            <a:avLst/>
          </a:prstGeom>
        </p:spPr>
      </p:pic>
      <p:sp>
        <p:nvSpPr>
          <p:cNvPr id="12" name="TextBox 2"/>
          <p:cNvSpPr txBox="1"/>
          <p:nvPr/>
        </p:nvSpPr>
        <p:spPr>
          <a:xfrm>
            <a:off x="3316821" y="586319"/>
            <a:ext cx="5827237" cy="769441"/>
          </a:xfrm>
          <a:prstGeom prst="rect">
            <a:avLst/>
          </a:prstGeom>
          <a:noFill/>
        </p:spPr>
        <p:txBody>
          <a:bodyPr vert="horz" wrap="none" rtlCol="0">
            <a:spAutoFit/>
          </a:bodyPr>
          <a:lstStyle>
            <a:defPPr>
              <a:defRPr lang="zh-CN"/>
            </a:defPPr>
            <a:lvl1pPr algn="ctr">
              <a:defRPr sz="16600" b="1">
                <a:ln>
                  <a:gradFill>
                    <a:gsLst>
                      <a:gs pos="0">
                        <a:schemeClr val="accent1">
                          <a:lumMod val="5000"/>
                          <a:lumOff val="95000"/>
                          <a:alpha val="0"/>
                        </a:schemeClr>
                      </a:gs>
                      <a:gs pos="56000">
                        <a:schemeClr val="bg1"/>
                      </a:gs>
                      <a:gs pos="100000">
                        <a:schemeClr val="bg1">
                          <a:alpha val="0"/>
                        </a:schemeClr>
                      </a:gs>
                    </a:gsLst>
                    <a:lin ang="7200000" scaled="0"/>
                  </a:gradFill>
                </a:ln>
                <a:solidFill>
                  <a:srgbClr val="A5C846"/>
                </a:solidFill>
                <a:effectLst>
                  <a:outerShdw blurRad="38100" dist="38100" dir="2700000" algn="tl">
                    <a:srgbClr val="000000">
                      <a:alpha val="43137"/>
                    </a:srgbClr>
                  </a:outerShdw>
                </a:effectLst>
                <a:latin typeface="Agency FB" panose="020B0503020202020204" pitchFamily="34" charset="0"/>
              </a:defRPr>
            </a:lvl1pPr>
            <a:lvl2pPr>
              <a:defRPr/>
            </a:lvl2pPr>
            <a:lvl3pPr>
              <a:defRPr/>
            </a:lvl3pPr>
            <a:lvl4pPr>
              <a:defRPr/>
            </a:lvl4pPr>
            <a:lvl5pPr>
              <a:defRPr/>
            </a:lvl5pPr>
            <a:lvl6pPr>
              <a:defRPr/>
            </a:lvl6pPr>
            <a:lvl7pPr>
              <a:defRPr/>
            </a:lvl7pPr>
            <a:lvl8pPr>
              <a:defRPr/>
            </a:lvl8pPr>
            <a:lvl9pPr>
              <a:defRPr/>
            </a:lvl9pPr>
          </a:lstStyle>
          <a:p>
            <a:r>
              <a:rPr lang="zh-CN" altLang="en-US" sz="4400" dirty="0">
                <a:solidFill>
                  <a:srgbClr val="9E1E1E"/>
                </a:solidFill>
                <a:cs typeface="+mn-ea"/>
                <a:sym typeface="+mn-lt"/>
              </a:rPr>
              <a:t>比特币的底层网络实现</a:t>
            </a:r>
          </a:p>
        </p:txBody>
      </p:sp>
      <p:cxnSp>
        <p:nvCxnSpPr>
          <p:cNvPr id="19" name="直接连接符 18"/>
          <p:cNvCxnSpPr/>
          <p:nvPr/>
        </p:nvCxnSpPr>
        <p:spPr>
          <a:xfrm>
            <a:off x="2894266" y="1608143"/>
            <a:ext cx="6528725" cy="0"/>
          </a:xfrm>
          <a:prstGeom prst="line">
            <a:avLst/>
          </a:prstGeom>
          <a:ln w="25400">
            <a:solidFill>
              <a:srgbClr val="3975A9"/>
            </a:solidFill>
          </a:ln>
        </p:spPr>
        <p:style>
          <a:lnRef idx="1">
            <a:schemeClr val="accent1"/>
          </a:lnRef>
          <a:fillRef idx="0">
            <a:schemeClr val="accent1"/>
          </a:fillRef>
          <a:effectRef idx="0">
            <a:schemeClr val="accent1"/>
          </a:effectRef>
          <a:fontRef idx="minor">
            <a:schemeClr val="tx1"/>
          </a:fontRef>
        </p:style>
      </p:cxnSp>
      <p:sp>
        <p:nvSpPr>
          <p:cNvPr id="15" name="Rectangle 2">
            <a:extLst>
              <a:ext uri="{FF2B5EF4-FFF2-40B4-BE49-F238E27FC236}">
                <a16:creationId xmlns:a16="http://schemas.microsoft.com/office/drawing/2014/main" id="{7E894471-AD58-4157-B84D-2100E2189E20}"/>
              </a:ext>
            </a:extLst>
          </p:cNvPr>
          <p:cNvSpPr>
            <a:spLocks noChangeArrowheads="1"/>
          </p:cNvSpPr>
          <p:nvPr/>
        </p:nvSpPr>
        <p:spPr bwMode="auto">
          <a:xfrm>
            <a:off x="3500011" y="1867930"/>
            <a:ext cx="5922980" cy="4257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0" rIns="0" bIns="126960" numCol="1" anchor="ctr" anchorCtr="0" compatLnSpc="1">
            <a:prstTxWarp prst="textNoShape">
              <a:avLst/>
            </a:prstTxWarp>
            <a:spAutoFit/>
          </a:bodyPr>
          <a:lstStyle/>
          <a:p>
            <a:pPr marL="457200" indent="-457200" eaLnBrk="0" fontAlgn="base" hangingPunct="0">
              <a:spcBef>
                <a:spcPct val="0"/>
              </a:spcBef>
              <a:spcAft>
                <a:spcPct val="0"/>
              </a:spcAft>
              <a:buAutoNum type="arabicPeriod"/>
            </a:pPr>
            <a:r>
              <a:rPr lang="zh-CN" altLang="en-US" sz="2000" dirty="0">
                <a:solidFill>
                  <a:srgbClr val="333333"/>
                </a:solidFill>
                <a:latin typeface="Open Sans" panose="020B0606030504020204" pitchFamily="34" charset="0"/>
                <a:cs typeface="Open Sans" panose="020B0606030504020204" pitchFamily="34" charset="0"/>
              </a:rPr>
              <a:t>并不是虚拟货币比特币本质上是记账本</a:t>
            </a:r>
            <a:endParaRPr lang="en-US" altLang="zh-CN" sz="2000" dirty="0">
              <a:solidFill>
                <a:srgbClr val="333333"/>
              </a:solidFill>
              <a:latin typeface="Open Sans" panose="020B0606030504020204" pitchFamily="34" charset="0"/>
              <a:cs typeface="Open Sans" panose="020B0606030504020204" pitchFamily="34" charset="0"/>
            </a:endParaRPr>
          </a:p>
          <a:p>
            <a:pPr marL="457200" indent="-457200" eaLnBrk="0" fontAlgn="base" hangingPunct="0">
              <a:spcBef>
                <a:spcPct val="0"/>
              </a:spcBef>
              <a:spcAft>
                <a:spcPct val="0"/>
              </a:spcAft>
              <a:buAutoNum type="arabicPeriod"/>
            </a:pPr>
            <a:endParaRPr lang="en-US" altLang="zh-CN" sz="2000" dirty="0">
              <a:solidFill>
                <a:srgbClr val="333333"/>
              </a:solidFill>
              <a:latin typeface="Open Sans" panose="020B0606030504020204" pitchFamily="34" charset="0"/>
              <a:cs typeface="Open Sans" panose="020B0606030504020204" pitchFamily="34" charset="0"/>
            </a:endParaRPr>
          </a:p>
          <a:p>
            <a:pPr marL="457200" indent="-457200" eaLnBrk="0" fontAlgn="base" hangingPunct="0">
              <a:spcBef>
                <a:spcPct val="0"/>
              </a:spcBef>
              <a:spcAft>
                <a:spcPct val="0"/>
              </a:spcAft>
              <a:buAutoNum type="arabicPeriod"/>
            </a:pPr>
            <a:r>
              <a:rPr lang="zh-CN" altLang="en-US" sz="2000" dirty="0">
                <a:solidFill>
                  <a:srgbClr val="333333"/>
                </a:solidFill>
                <a:latin typeface="Open Sans" panose="020B0606030504020204" pitchFamily="34" charset="0"/>
                <a:cs typeface="Open Sans" panose="020B0606030504020204" pitchFamily="34" charset="0"/>
              </a:rPr>
              <a:t>不可篡改</a:t>
            </a:r>
            <a:endParaRPr lang="en-US" altLang="zh-CN" sz="2000" dirty="0">
              <a:solidFill>
                <a:srgbClr val="333333"/>
              </a:solidFill>
              <a:latin typeface="Open Sans" panose="020B0606030504020204" pitchFamily="34" charset="0"/>
              <a:cs typeface="Open Sans" panose="020B0606030504020204" pitchFamily="34" charset="0"/>
            </a:endParaRPr>
          </a:p>
          <a:p>
            <a:pPr marL="457200" indent="-457200" eaLnBrk="0" fontAlgn="base" hangingPunct="0">
              <a:spcBef>
                <a:spcPct val="0"/>
              </a:spcBef>
              <a:spcAft>
                <a:spcPct val="0"/>
              </a:spcAft>
              <a:buAutoNum type="arabicPeriod"/>
            </a:pPr>
            <a:endParaRPr lang="en-US" altLang="zh-CN" sz="2000" dirty="0">
              <a:solidFill>
                <a:srgbClr val="333333"/>
              </a:solidFill>
              <a:latin typeface="Open Sans" panose="020B0606030504020204" pitchFamily="34" charset="0"/>
              <a:cs typeface="Open Sans" panose="020B0606030504020204" pitchFamily="34" charset="0"/>
            </a:endParaRPr>
          </a:p>
          <a:p>
            <a:pPr marL="457200" indent="-457200" eaLnBrk="0" fontAlgn="base" hangingPunct="0">
              <a:spcBef>
                <a:spcPct val="0"/>
              </a:spcBef>
              <a:spcAft>
                <a:spcPct val="0"/>
              </a:spcAft>
              <a:buAutoNum type="arabicPeriod"/>
            </a:pPr>
            <a:r>
              <a:rPr lang="zh-CN" altLang="en-US" sz="2000" dirty="0">
                <a:solidFill>
                  <a:srgbClr val="333333"/>
                </a:solidFill>
                <a:latin typeface="Open Sans" panose="020B0606030504020204" pitchFamily="34" charset="0"/>
                <a:cs typeface="Open Sans" panose="020B0606030504020204" pitchFamily="34" charset="0"/>
              </a:rPr>
              <a:t>公开</a:t>
            </a:r>
            <a:endParaRPr lang="en-US" altLang="zh-CN" sz="2000" dirty="0">
              <a:solidFill>
                <a:srgbClr val="333333"/>
              </a:solidFill>
              <a:latin typeface="Open Sans" panose="020B0606030504020204" pitchFamily="34" charset="0"/>
              <a:cs typeface="Open Sans" panose="020B0606030504020204" pitchFamily="34" charset="0"/>
            </a:endParaRPr>
          </a:p>
          <a:p>
            <a:pPr marL="457200" indent="-457200" eaLnBrk="0" fontAlgn="base" hangingPunct="0">
              <a:spcBef>
                <a:spcPct val="0"/>
              </a:spcBef>
              <a:spcAft>
                <a:spcPct val="0"/>
              </a:spcAft>
              <a:buAutoNum type="arabicPeriod"/>
            </a:pPr>
            <a:endParaRPr lang="en-US" altLang="zh-CN" sz="2000" dirty="0">
              <a:solidFill>
                <a:srgbClr val="333333"/>
              </a:solidFill>
              <a:latin typeface="Open Sans" panose="020B0606030504020204" pitchFamily="34" charset="0"/>
              <a:cs typeface="Open Sans" panose="020B0606030504020204" pitchFamily="34" charset="0"/>
            </a:endParaRPr>
          </a:p>
          <a:p>
            <a:pPr marL="457200" indent="-457200" eaLnBrk="0" fontAlgn="base" hangingPunct="0">
              <a:spcBef>
                <a:spcPct val="0"/>
              </a:spcBef>
              <a:spcAft>
                <a:spcPct val="0"/>
              </a:spcAft>
              <a:buAutoNum type="arabicPeriod"/>
            </a:pPr>
            <a:r>
              <a:rPr lang="zh-CN" altLang="en-US" sz="2000" dirty="0">
                <a:solidFill>
                  <a:srgbClr val="333333"/>
                </a:solidFill>
                <a:latin typeface="Open Sans" panose="020B0606030504020204" pitchFamily="34" charset="0"/>
                <a:cs typeface="Open Sans" panose="020B0606030504020204" pitchFamily="34" charset="0"/>
              </a:rPr>
              <a:t>安全</a:t>
            </a:r>
            <a:endParaRPr lang="en-US" altLang="zh-CN" sz="2000" dirty="0">
              <a:solidFill>
                <a:srgbClr val="333333"/>
              </a:solidFill>
              <a:latin typeface="Open Sans" panose="020B0606030504020204" pitchFamily="34" charset="0"/>
              <a:cs typeface="Open Sans" panose="020B0606030504020204" pitchFamily="34" charset="0"/>
            </a:endParaRPr>
          </a:p>
          <a:p>
            <a:pPr marL="457200" indent="-457200" eaLnBrk="0" fontAlgn="base" hangingPunct="0">
              <a:spcBef>
                <a:spcPct val="0"/>
              </a:spcBef>
              <a:spcAft>
                <a:spcPct val="0"/>
              </a:spcAft>
              <a:buAutoNum type="arabicPeriod"/>
            </a:pPr>
            <a:endParaRPr lang="en-US" altLang="zh-CN" sz="2000" dirty="0">
              <a:solidFill>
                <a:srgbClr val="333333"/>
              </a:solidFill>
              <a:latin typeface="Open Sans" panose="020B0606030504020204" pitchFamily="34" charset="0"/>
              <a:cs typeface="Open Sans" panose="020B0606030504020204" pitchFamily="34" charset="0"/>
            </a:endParaRPr>
          </a:p>
          <a:p>
            <a:pPr marL="457200" indent="-457200" eaLnBrk="0" fontAlgn="base" hangingPunct="0">
              <a:spcBef>
                <a:spcPct val="0"/>
              </a:spcBef>
              <a:spcAft>
                <a:spcPct val="0"/>
              </a:spcAft>
              <a:buAutoNum type="arabicPeriod"/>
            </a:pPr>
            <a:r>
              <a:rPr lang="zh-CN" altLang="en-US" sz="2000" dirty="0">
                <a:solidFill>
                  <a:srgbClr val="333333"/>
                </a:solidFill>
                <a:latin typeface="Open Sans" panose="020B0606030504020204" pitchFamily="34" charset="0"/>
                <a:cs typeface="Open Sans" panose="020B0606030504020204" pitchFamily="34" charset="0"/>
              </a:rPr>
              <a:t>可编程</a:t>
            </a:r>
            <a:endParaRPr lang="en-US" altLang="zh-CN" sz="2000" dirty="0">
              <a:solidFill>
                <a:srgbClr val="333333"/>
              </a:solidFill>
              <a:latin typeface="Open Sans" panose="020B0606030504020204" pitchFamily="34" charset="0"/>
              <a:cs typeface="Open Sans" panose="020B0606030504020204" pitchFamily="34" charset="0"/>
            </a:endParaRPr>
          </a:p>
          <a:p>
            <a:pPr marL="457200" indent="-457200" eaLnBrk="0" fontAlgn="base" hangingPunct="0">
              <a:spcBef>
                <a:spcPct val="0"/>
              </a:spcBef>
              <a:spcAft>
                <a:spcPct val="0"/>
              </a:spcAft>
              <a:buAutoNum type="arabicPeriod"/>
            </a:pPr>
            <a:endParaRPr lang="en-US" altLang="zh-CN" sz="2000" dirty="0">
              <a:solidFill>
                <a:srgbClr val="333333"/>
              </a:solidFill>
              <a:latin typeface="Open Sans" panose="020B0606030504020204" pitchFamily="34" charset="0"/>
              <a:cs typeface="Open Sans" panose="020B0606030504020204" pitchFamily="34" charset="0"/>
            </a:endParaRPr>
          </a:p>
          <a:p>
            <a:pPr marL="457200" indent="-457200" eaLnBrk="0" fontAlgn="base" hangingPunct="0">
              <a:spcBef>
                <a:spcPct val="0"/>
              </a:spcBef>
              <a:spcAft>
                <a:spcPct val="0"/>
              </a:spcAft>
              <a:buAutoNum type="arabicPeriod"/>
            </a:pPr>
            <a:r>
              <a:rPr lang="zh-CN" altLang="en-US" sz="2000" dirty="0">
                <a:solidFill>
                  <a:srgbClr val="333333"/>
                </a:solidFill>
                <a:latin typeface="Open Sans" panose="020B0606030504020204" pitchFamily="34" charset="0"/>
                <a:cs typeface="Open Sans" panose="020B0606030504020204" pitchFamily="34" charset="0"/>
              </a:rPr>
              <a:t>匿名</a:t>
            </a:r>
            <a:endParaRPr lang="en-US" altLang="zh-CN" sz="2000" dirty="0">
              <a:solidFill>
                <a:srgbClr val="333333"/>
              </a:solidFill>
              <a:latin typeface="Open Sans" panose="020B0606030504020204" pitchFamily="34" charset="0"/>
              <a:cs typeface="Open Sans" panose="020B0606030504020204" pitchFamily="34" charset="0"/>
            </a:endParaRPr>
          </a:p>
          <a:p>
            <a:pPr marL="457200" indent="-457200" eaLnBrk="0" fontAlgn="base" hangingPunct="0">
              <a:spcBef>
                <a:spcPct val="0"/>
              </a:spcBef>
              <a:spcAft>
                <a:spcPct val="0"/>
              </a:spcAft>
              <a:buAutoNum type="arabicPeriod"/>
            </a:pPr>
            <a:endParaRPr lang="en-US" altLang="zh-CN" sz="2000" dirty="0">
              <a:solidFill>
                <a:srgbClr val="333333"/>
              </a:solidFill>
              <a:latin typeface="Open Sans" panose="020B0606030504020204" pitchFamily="34" charset="0"/>
              <a:cs typeface="Open Sans" panose="020B0606030504020204" pitchFamily="34" charset="0"/>
            </a:endParaRPr>
          </a:p>
          <a:p>
            <a:pPr marL="457200" indent="-457200" eaLnBrk="0" fontAlgn="base" hangingPunct="0">
              <a:spcBef>
                <a:spcPct val="0"/>
              </a:spcBef>
              <a:spcAft>
                <a:spcPct val="0"/>
              </a:spcAft>
              <a:buAutoNum type="arabicPeriod"/>
            </a:pPr>
            <a:r>
              <a:rPr lang="zh-CN" altLang="en-US" sz="2000" dirty="0">
                <a:solidFill>
                  <a:srgbClr val="333333"/>
                </a:solidFill>
                <a:latin typeface="Open Sans" panose="020B0606030504020204" pitchFamily="34" charset="0"/>
                <a:cs typeface="Open Sans" panose="020B0606030504020204" pitchFamily="34" charset="0"/>
              </a:rPr>
              <a:t>去中心</a:t>
            </a:r>
          </a:p>
        </p:txBody>
      </p:sp>
    </p:spTree>
    <p:extLst>
      <p:ext uri="{BB962C8B-B14F-4D97-AF65-F5344CB8AC3E}">
        <p14:creationId xmlns:p14="http://schemas.microsoft.com/office/powerpoint/2010/main" val="1193336025"/>
      </p:ext>
    </p:extLst>
  </p:cSld>
  <p:clrMapOvr>
    <a:masterClrMapping/>
  </p:clrMapOvr>
  <mc:AlternateContent xmlns:mc="http://schemas.openxmlformats.org/markup-compatibility/2006" xmlns:p14="http://schemas.microsoft.com/office/powerpoint/2010/main">
    <mc:Choice Requires="p14">
      <p:transition spd="slow" p14:dur="1500" advClick="0" advTm="13313">
        <p:random/>
      </p:transition>
    </mc:Choice>
    <mc:Fallback xmlns="">
      <p:transition spd="slow" advClick="0" advTm="13313">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56" presetClass="entr" presetSubtype="0" fill="hold" grpId="0" nodeType="after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 by="(-#ppt_w*2)" calcmode="lin" valueType="num">
                                      <p:cBhvr rctx="PPT">
                                        <p:cTn id="12" dur="500" autoRev="1" fill="hold">
                                          <p:stCondLst>
                                            <p:cond delay="0"/>
                                          </p:stCondLst>
                                        </p:cTn>
                                        <p:tgtEl>
                                          <p:spTgt spid="12"/>
                                        </p:tgtEl>
                                        <p:attrNameLst>
                                          <p:attrName>ppt_w</p:attrName>
                                        </p:attrNameLst>
                                      </p:cBhvr>
                                    </p:anim>
                                    <p:anim by="(#ppt_w*0.50)" calcmode="lin" valueType="num">
                                      <p:cBhvr>
                                        <p:cTn id="13" dur="500" decel="50000" autoRev="1" fill="hold">
                                          <p:stCondLst>
                                            <p:cond delay="0"/>
                                          </p:stCondLst>
                                        </p:cTn>
                                        <p:tgtEl>
                                          <p:spTgt spid="12"/>
                                        </p:tgtEl>
                                        <p:attrNameLst>
                                          <p:attrName>ppt_x</p:attrName>
                                        </p:attrNameLst>
                                      </p:cBhvr>
                                    </p:anim>
                                    <p:anim from="(-#ppt_h/2)" to="(#ppt_y)" calcmode="lin" valueType="num">
                                      <p:cBhvr>
                                        <p:cTn id="14" dur="1000" fill="hold">
                                          <p:stCondLst>
                                            <p:cond delay="0"/>
                                          </p:stCondLst>
                                        </p:cTn>
                                        <p:tgtEl>
                                          <p:spTgt spid="12"/>
                                        </p:tgtEl>
                                        <p:attrNameLst>
                                          <p:attrName>ppt_y</p:attrName>
                                        </p:attrNameLst>
                                      </p:cBhvr>
                                    </p:anim>
                                    <p:animRot by="21600000">
                                      <p:cBhvr>
                                        <p:cTn id="15" dur="1000" fill="hold">
                                          <p:stCondLst>
                                            <p:cond delay="0"/>
                                          </p:stCondLst>
                                        </p:cTn>
                                        <p:tgtEl>
                                          <p:spTgt spid="12"/>
                                        </p:tgtEl>
                                        <p:attrNameLst>
                                          <p:attrName>r</p:attrName>
                                        </p:attrNameLst>
                                      </p:cBhvr>
                                    </p:animRot>
                                  </p:childTnLst>
                                </p:cTn>
                              </p:par>
                            </p:childTnLst>
                          </p:cTn>
                        </p:par>
                        <p:par>
                          <p:cTn id="16" fill="hold">
                            <p:stCondLst>
                              <p:cond delay="24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08" y="18966"/>
            <a:ext cx="12192000" cy="6858000"/>
          </a:xfrm>
          <a:prstGeom prst="rect">
            <a:avLst/>
          </a:prstGeom>
        </p:spPr>
      </p:pic>
      <p:sp>
        <p:nvSpPr>
          <p:cNvPr id="12" name="TextBox 2"/>
          <p:cNvSpPr txBox="1"/>
          <p:nvPr/>
        </p:nvSpPr>
        <p:spPr>
          <a:xfrm>
            <a:off x="4414338" y="2236889"/>
            <a:ext cx="3570208" cy="769441"/>
          </a:xfrm>
          <a:prstGeom prst="rect">
            <a:avLst/>
          </a:prstGeom>
          <a:noFill/>
        </p:spPr>
        <p:txBody>
          <a:bodyPr vert="horz" wrap="none" rtlCol="0">
            <a:spAutoFit/>
          </a:bodyPr>
          <a:lstStyle>
            <a:defPPr>
              <a:defRPr lang="zh-CN"/>
            </a:defPPr>
            <a:lvl1pPr algn="ctr">
              <a:defRPr sz="16600" b="1">
                <a:ln>
                  <a:gradFill>
                    <a:gsLst>
                      <a:gs pos="0">
                        <a:schemeClr val="accent1">
                          <a:lumMod val="5000"/>
                          <a:lumOff val="95000"/>
                          <a:alpha val="0"/>
                        </a:schemeClr>
                      </a:gs>
                      <a:gs pos="56000">
                        <a:schemeClr val="bg1"/>
                      </a:gs>
                      <a:gs pos="100000">
                        <a:schemeClr val="bg1">
                          <a:alpha val="0"/>
                        </a:schemeClr>
                      </a:gs>
                    </a:gsLst>
                    <a:lin ang="7200000" scaled="0"/>
                  </a:gradFill>
                </a:ln>
                <a:solidFill>
                  <a:srgbClr val="A5C846"/>
                </a:solidFill>
                <a:effectLst>
                  <a:outerShdw blurRad="38100" dist="38100" dir="2700000" algn="tl">
                    <a:srgbClr val="000000">
                      <a:alpha val="43137"/>
                    </a:srgbClr>
                  </a:outerShdw>
                </a:effectLst>
                <a:latin typeface="Agency FB" panose="020B0503020202020204" pitchFamily="34" charset="0"/>
              </a:defRPr>
            </a:lvl1pPr>
            <a:lvl2pPr>
              <a:defRPr/>
            </a:lvl2pPr>
            <a:lvl3pPr>
              <a:defRPr/>
            </a:lvl3pPr>
            <a:lvl4pPr>
              <a:defRPr/>
            </a:lvl4pPr>
            <a:lvl5pPr>
              <a:defRPr/>
            </a:lvl5pPr>
            <a:lvl6pPr>
              <a:defRPr/>
            </a:lvl6pPr>
            <a:lvl7pPr>
              <a:defRPr/>
            </a:lvl7pPr>
            <a:lvl8pPr>
              <a:defRPr/>
            </a:lvl8pPr>
            <a:lvl9pPr>
              <a:defRPr/>
            </a:lvl9pPr>
          </a:lstStyle>
          <a:p>
            <a:r>
              <a:rPr lang="zh-CN" altLang="en-US" sz="4400" dirty="0">
                <a:solidFill>
                  <a:srgbClr val="9E1E1E"/>
                </a:solidFill>
                <a:cs typeface="+mn-ea"/>
                <a:sym typeface="+mn-lt"/>
              </a:rPr>
              <a:t>区块链的分类</a:t>
            </a:r>
          </a:p>
        </p:txBody>
      </p:sp>
      <p:cxnSp>
        <p:nvCxnSpPr>
          <p:cNvPr id="19" name="直接连接符 18"/>
          <p:cNvCxnSpPr/>
          <p:nvPr/>
        </p:nvCxnSpPr>
        <p:spPr>
          <a:xfrm>
            <a:off x="2832273" y="3615174"/>
            <a:ext cx="6528725" cy="0"/>
          </a:xfrm>
          <a:prstGeom prst="line">
            <a:avLst/>
          </a:prstGeom>
          <a:ln w="25400">
            <a:solidFill>
              <a:srgbClr val="3975A9"/>
            </a:solidFill>
          </a:ln>
        </p:spPr>
        <p:style>
          <a:lnRef idx="1">
            <a:schemeClr val="accent1"/>
          </a:lnRef>
          <a:fillRef idx="0">
            <a:schemeClr val="accent1"/>
          </a:fillRef>
          <a:effectRef idx="0">
            <a:schemeClr val="accent1"/>
          </a:effectRef>
          <a:fontRef idx="minor">
            <a:schemeClr val="tx1"/>
          </a:fontRef>
        </p:style>
      </p:cxnSp>
      <p:sp>
        <p:nvSpPr>
          <p:cNvPr id="15" name="Rectangle 2">
            <a:extLst>
              <a:ext uri="{FF2B5EF4-FFF2-40B4-BE49-F238E27FC236}">
                <a16:creationId xmlns:a16="http://schemas.microsoft.com/office/drawing/2014/main" id="{7E894471-AD58-4157-B84D-2100E2189E20}"/>
              </a:ext>
            </a:extLst>
          </p:cNvPr>
          <p:cNvSpPr>
            <a:spLocks noChangeArrowheads="1"/>
          </p:cNvSpPr>
          <p:nvPr/>
        </p:nvSpPr>
        <p:spPr bwMode="auto">
          <a:xfrm>
            <a:off x="3689747" y="4060791"/>
            <a:ext cx="5922980" cy="1764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0" rIns="0" bIns="126960" numCol="1" anchor="ctr" anchorCtr="0" compatLnSpc="1">
            <a:prstTxWarp prst="textNoShape">
              <a:avLst/>
            </a:prstTxWarp>
            <a:spAutoFit/>
          </a:bodyPr>
          <a:lstStyle/>
          <a:p>
            <a:pPr marL="342900" indent="-342900" eaLnBrk="0" fontAlgn="base" hangingPunct="0">
              <a:spcBef>
                <a:spcPct val="0"/>
              </a:spcBef>
              <a:spcAft>
                <a:spcPct val="0"/>
              </a:spcAft>
              <a:buAutoNum type="arabicPeriod"/>
            </a:pPr>
            <a:r>
              <a:rPr lang="zh-CN" altLang="en-US" dirty="0"/>
              <a:t>公有链</a:t>
            </a:r>
            <a:endParaRPr lang="en-US" altLang="zh-CN" dirty="0"/>
          </a:p>
          <a:p>
            <a:pPr marL="457200" indent="-457200" eaLnBrk="0" fontAlgn="base" hangingPunct="0">
              <a:spcBef>
                <a:spcPct val="0"/>
              </a:spcBef>
              <a:spcAft>
                <a:spcPct val="0"/>
              </a:spcAft>
              <a:buAutoNum type="arabicPeriod"/>
            </a:pPr>
            <a:endParaRPr lang="en-US" altLang="zh-CN" sz="2000" dirty="0">
              <a:solidFill>
                <a:srgbClr val="333333"/>
              </a:solidFill>
              <a:latin typeface="Open Sans" panose="020B0606030504020204" pitchFamily="34" charset="0"/>
              <a:cs typeface="Open Sans" panose="020B0606030504020204" pitchFamily="34" charset="0"/>
            </a:endParaRPr>
          </a:p>
          <a:p>
            <a:pPr marL="457200" indent="-457200" eaLnBrk="0" fontAlgn="base" hangingPunct="0">
              <a:spcBef>
                <a:spcPct val="0"/>
              </a:spcBef>
              <a:spcAft>
                <a:spcPct val="0"/>
              </a:spcAft>
              <a:buAutoNum type="arabicPeriod"/>
            </a:pPr>
            <a:r>
              <a:rPr lang="zh-CN" altLang="en-US" sz="2000" dirty="0">
                <a:solidFill>
                  <a:srgbClr val="333333"/>
                </a:solidFill>
                <a:latin typeface="Open Sans" panose="020B0606030504020204" pitchFamily="34" charset="0"/>
                <a:cs typeface="Open Sans" panose="020B0606030504020204" pitchFamily="34" charset="0"/>
              </a:rPr>
              <a:t>私有链</a:t>
            </a:r>
            <a:endParaRPr lang="en-US" altLang="zh-CN" sz="2000" dirty="0">
              <a:solidFill>
                <a:srgbClr val="333333"/>
              </a:solidFill>
              <a:latin typeface="Open Sans" panose="020B0606030504020204" pitchFamily="34" charset="0"/>
              <a:cs typeface="Open Sans" panose="020B0606030504020204" pitchFamily="34" charset="0"/>
            </a:endParaRPr>
          </a:p>
          <a:p>
            <a:pPr marL="457200" indent="-457200" eaLnBrk="0" fontAlgn="base" hangingPunct="0">
              <a:spcBef>
                <a:spcPct val="0"/>
              </a:spcBef>
              <a:spcAft>
                <a:spcPct val="0"/>
              </a:spcAft>
              <a:buAutoNum type="arabicPeriod"/>
            </a:pPr>
            <a:endParaRPr lang="en-US" altLang="zh-CN" sz="2000" dirty="0">
              <a:solidFill>
                <a:srgbClr val="333333"/>
              </a:solidFill>
              <a:latin typeface="Open Sans" panose="020B0606030504020204" pitchFamily="34" charset="0"/>
              <a:cs typeface="Open Sans" panose="020B0606030504020204" pitchFamily="34" charset="0"/>
            </a:endParaRPr>
          </a:p>
          <a:p>
            <a:pPr marL="457200" indent="-457200" eaLnBrk="0" fontAlgn="base" hangingPunct="0">
              <a:spcBef>
                <a:spcPct val="0"/>
              </a:spcBef>
              <a:spcAft>
                <a:spcPct val="0"/>
              </a:spcAft>
              <a:buAutoNum type="arabicPeriod"/>
            </a:pPr>
            <a:r>
              <a:rPr lang="zh-CN" altLang="en-US" sz="2000" dirty="0">
                <a:solidFill>
                  <a:srgbClr val="333333"/>
                </a:solidFill>
                <a:latin typeface="Open Sans" panose="020B0606030504020204" pitchFamily="34" charset="0"/>
                <a:cs typeface="Open Sans" panose="020B0606030504020204" pitchFamily="34" charset="0"/>
              </a:rPr>
              <a:t>联盟链</a:t>
            </a:r>
          </a:p>
        </p:txBody>
      </p:sp>
    </p:spTree>
    <p:extLst>
      <p:ext uri="{BB962C8B-B14F-4D97-AF65-F5344CB8AC3E}">
        <p14:creationId xmlns:p14="http://schemas.microsoft.com/office/powerpoint/2010/main" val="2141974085"/>
      </p:ext>
    </p:extLst>
  </p:cSld>
  <p:clrMapOvr>
    <a:masterClrMapping/>
  </p:clrMapOvr>
  <mc:AlternateContent xmlns:mc="http://schemas.openxmlformats.org/markup-compatibility/2006" xmlns:p14="http://schemas.microsoft.com/office/powerpoint/2010/main">
    <mc:Choice Requires="p14">
      <p:transition spd="slow" p14:dur="1500" advClick="0" advTm="13313">
        <p:random/>
      </p:transition>
    </mc:Choice>
    <mc:Fallback xmlns="">
      <p:transition spd="slow" advClick="0" advTm="13313">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56" presetClass="entr" presetSubtype="0" fill="hold" grpId="0" nodeType="after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 by="(-#ppt_w*2)" calcmode="lin" valueType="num">
                                      <p:cBhvr rctx="PPT">
                                        <p:cTn id="12" dur="500" autoRev="1" fill="hold">
                                          <p:stCondLst>
                                            <p:cond delay="0"/>
                                          </p:stCondLst>
                                        </p:cTn>
                                        <p:tgtEl>
                                          <p:spTgt spid="12"/>
                                        </p:tgtEl>
                                        <p:attrNameLst>
                                          <p:attrName>ppt_w</p:attrName>
                                        </p:attrNameLst>
                                      </p:cBhvr>
                                    </p:anim>
                                    <p:anim by="(#ppt_w*0.50)" calcmode="lin" valueType="num">
                                      <p:cBhvr>
                                        <p:cTn id="13" dur="500" decel="50000" autoRev="1" fill="hold">
                                          <p:stCondLst>
                                            <p:cond delay="0"/>
                                          </p:stCondLst>
                                        </p:cTn>
                                        <p:tgtEl>
                                          <p:spTgt spid="12"/>
                                        </p:tgtEl>
                                        <p:attrNameLst>
                                          <p:attrName>ppt_x</p:attrName>
                                        </p:attrNameLst>
                                      </p:cBhvr>
                                    </p:anim>
                                    <p:anim from="(-#ppt_h/2)" to="(#ppt_y)" calcmode="lin" valueType="num">
                                      <p:cBhvr>
                                        <p:cTn id="14" dur="1000" fill="hold">
                                          <p:stCondLst>
                                            <p:cond delay="0"/>
                                          </p:stCondLst>
                                        </p:cTn>
                                        <p:tgtEl>
                                          <p:spTgt spid="12"/>
                                        </p:tgtEl>
                                        <p:attrNameLst>
                                          <p:attrName>ppt_y</p:attrName>
                                        </p:attrNameLst>
                                      </p:cBhvr>
                                    </p:anim>
                                    <p:animRot by="21600000">
                                      <p:cBhvr>
                                        <p:cTn id="15" dur="1000" fill="hold">
                                          <p:stCondLst>
                                            <p:cond delay="0"/>
                                          </p:stCondLst>
                                        </p:cTn>
                                        <p:tgtEl>
                                          <p:spTgt spid="12"/>
                                        </p:tgtEl>
                                        <p:attrNameLst>
                                          <p:attrName>r</p:attrName>
                                        </p:attrNameLst>
                                      </p:cBhvr>
                                    </p:animRot>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08" y="18966"/>
            <a:ext cx="12192000" cy="6858000"/>
          </a:xfrm>
          <a:prstGeom prst="rect">
            <a:avLst/>
          </a:prstGeom>
        </p:spPr>
      </p:pic>
      <p:sp>
        <p:nvSpPr>
          <p:cNvPr id="12" name="TextBox 2"/>
          <p:cNvSpPr txBox="1"/>
          <p:nvPr/>
        </p:nvSpPr>
        <p:spPr>
          <a:xfrm>
            <a:off x="4696467" y="2236889"/>
            <a:ext cx="3005951" cy="769441"/>
          </a:xfrm>
          <a:prstGeom prst="rect">
            <a:avLst/>
          </a:prstGeom>
          <a:noFill/>
        </p:spPr>
        <p:txBody>
          <a:bodyPr vert="horz" wrap="none" rtlCol="0">
            <a:spAutoFit/>
          </a:bodyPr>
          <a:lstStyle>
            <a:defPPr>
              <a:defRPr lang="zh-CN"/>
            </a:defPPr>
            <a:lvl1pPr algn="ctr">
              <a:defRPr sz="16600" b="1">
                <a:ln>
                  <a:gradFill>
                    <a:gsLst>
                      <a:gs pos="0">
                        <a:schemeClr val="accent1">
                          <a:lumMod val="5000"/>
                          <a:lumOff val="95000"/>
                          <a:alpha val="0"/>
                        </a:schemeClr>
                      </a:gs>
                      <a:gs pos="56000">
                        <a:schemeClr val="bg1"/>
                      </a:gs>
                      <a:gs pos="100000">
                        <a:schemeClr val="bg1">
                          <a:alpha val="0"/>
                        </a:schemeClr>
                      </a:gs>
                    </a:gsLst>
                    <a:lin ang="7200000" scaled="0"/>
                  </a:gradFill>
                </a:ln>
                <a:solidFill>
                  <a:srgbClr val="A5C846"/>
                </a:solidFill>
                <a:effectLst>
                  <a:outerShdw blurRad="38100" dist="38100" dir="2700000" algn="tl">
                    <a:srgbClr val="000000">
                      <a:alpha val="43137"/>
                    </a:srgbClr>
                  </a:outerShdw>
                </a:effectLst>
                <a:latin typeface="Agency FB" panose="020B0503020202020204" pitchFamily="34" charset="0"/>
              </a:defRPr>
            </a:lvl1pPr>
            <a:lvl2pPr>
              <a:defRPr/>
            </a:lvl2pPr>
            <a:lvl3pPr>
              <a:defRPr/>
            </a:lvl3pPr>
            <a:lvl4pPr>
              <a:defRPr/>
            </a:lvl4pPr>
            <a:lvl5pPr>
              <a:defRPr/>
            </a:lvl5pPr>
            <a:lvl6pPr>
              <a:defRPr/>
            </a:lvl6pPr>
            <a:lvl7pPr>
              <a:defRPr/>
            </a:lvl7pPr>
            <a:lvl8pPr>
              <a:defRPr/>
            </a:lvl8pPr>
            <a:lvl9pPr>
              <a:defRPr/>
            </a:lvl9pPr>
          </a:lstStyle>
          <a:p>
            <a:r>
              <a:rPr lang="zh-CN" altLang="en-US" sz="4400" dirty="0">
                <a:solidFill>
                  <a:srgbClr val="9E1E1E"/>
                </a:solidFill>
                <a:cs typeface="+mn-ea"/>
                <a:sym typeface="+mn-lt"/>
              </a:rPr>
              <a:t>利益共同体</a:t>
            </a:r>
          </a:p>
        </p:txBody>
      </p:sp>
      <p:cxnSp>
        <p:nvCxnSpPr>
          <p:cNvPr id="19" name="直接连接符 18"/>
          <p:cNvCxnSpPr/>
          <p:nvPr/>
        </p:nvCxnSpPr>
        <p:spPr>
          <a:xfrm>
            <a:off x="2832273" y="3615174"/>
            <a:ext cx="6528725" cy="0"/>
          </a:xfrm>
          <a:prstGeom prst="line">
            <a:avLst/>
          </a:prstGeom>
          <a:ln w="25400">
            <a:solidFill>
              <a:srgbClr val="3975A9"/>
            </a:solidFill>
          </a:ln>
        </p:spPr>
        <p:style>
          <a:lnRef idx="1">
            <a:schemeClr val="accent1"/>
          </a:lnRef>
          <a:fillRef idx="0">
            <a:schemeClr val="accent1"/>
          </a:fillRef>
          <a:effectRef idx="0">
            <a:schemeClr val="accent1"/>
          </a:effectRef>
          <a:fontRef idx="minor">
            <a:schemeClr val="tx1"/>
          </a:fontRef>
        </p:style>
      </p:cxnSp>
      <p:sp>
        <p:nvSpPr>
          <p:cNvPr id="15" name="Rectangle 2">
            <a:extLst>
              <a:ext uri="{FF2B5EF4-FFF2-40B4-BE49-F238E27FC236}">
                <a16:creationId xmlns:a16="http://schemas.microsoft.com/office/drawing/2014/main" id="{7E894471-AD58-4157-B84D-2100E2189E20}"/>
              </a:ext>
            </a:extLst>
          </p:cNvPr>
          <p:cNvSpPr>
            <a:spLocks noChangeArrowheads="1"/>
          </p:cNvSpPr>
          <p:nvPr/>
        </p:nvSpPr>
        <p:spPr bwMode="auto">
          <a:xfrm>
            <a:off x="1030637" y="4106192"/>
            <a:ext cx="10972800" cy="2533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0" rIns="0" bIns="126960" numCol="1" anchor="ctr" anchorCtr="0" compatLnSpc="1">
            <a:prstTxWarp prst="textNoShape">
              <a:avLst/>
            </a:prstTxWarp>
            <a:spAutoFit/>
          </a:bodyPr>
          <a:lstStyle/>
          <a:p>
            <a:r>
              <a:rPr lang="zh-CN" altLang="en-US" sz="1600" dirty="0"/>
              <a:t>今天有被俞敏洪的致歉信以及蒋劲夫的家暴女友事件刷屏，男女平等，是多么遥远的梦想。从古至今，男女身体上的差异早就决定了彼此是不同的，更何况又有那么几千年的女性被压迫史，想真正平等并非易事。然而，即便如此，回归到小家庭，平等相待，彼此尊重却是可以做到的。</a:t>
            </a:r>
          </a:p>
          <a:p>
            <a:r>
              <a:rPr lang="zh-CN" altLang="en-US" sz="1600" dirty="0"/>
              <a:t>诚如古人所言，社会讲理，然家讲情。面对一个以爱为基础建立的家庭，面对夫妻双方，作为彼此利益的共同体，必然是互相影响，共同前进的，如果你看低我，我求全你，没有彼此理解相互尊重的意识与信念，必然无法长久并肩同行。</a:t>
            </a:r>
          </a:p>
          <a:p>
            <a:r>
              <a:rPr lang="zh-CN" altLang="en-US" sz="1600" dirty="0"/>
              <a:t>不仅如此，在千万家庭中，真正维持家庭运转的大多是女性，从生儿育女，到操持家务，女性创造的家庭内价值远远高于男性，而这大部分原因是性别所决定的，可是在男权社会，这一点不是所有人都看得到。</a:t>
            </a:r>
          </a:p>
          <a:p>
            <a:r>
              <a:rPr lang="zh-CN" altLang="en-US" sz="1600" dirty="0"/>
              <a:t>恩爱夫妻，相敬如宾。你敬我爱，彼此对等，才能站在同一地平线上沟通对话，若不然，怕总有人累了倦了散了。</a:t>
            </a:r>
          </a:p>
          <a:p>
            <a:pPr eaLnBrk="0" fontAlgn="base" hangingPunct="0">
              <a:spcBef>
                <a:spcPct val="0"/>
              </a:spcBef>
              <a:spcAft>
                <a:spcPct val="0"/>
              </a:spcAft>
            </a:pPr>
            <a:endParaRPr lang="zh-CN" altLang="en-US" dirty="0">
              <a:solidFill>
                <a:srgbClr val="333333"/>
              </a:solidFill>
              <a:latin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32071782"/>
      </p:ext>
    </p:extLst>
  </p:cSld>
  <p:clrMapOvr>
    <a:masterClrMapping/>
  </p:clrMapOvr>
  <mc:AlternateContent xmlns:mc="http://schemas.openxmlformats.org/markup-compatibility/2006" xmlns:p14="http://schemas.microsoft.com/office/powerpoint/2010/main">
    <mc:Choice Requires="p14">
      <p:transition spd="slow" p14:dur="1500" advClick="0" advTm="13313">
        <p:random/>
      </p:transition>
    </mc:Choice>
    <mc:Fallback xmlns="">
      <p:transition spd="slow" advClick="0" advTm="13313">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56" presetClass="entr" presetSubtype="0" fill="hold" grpId="0" nodeType="after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 by="(-#ppt_w*2)" calcmode="lin" valueType="num">
                                      <p:cBhvr rctx="PPT">
                                        <p:cTn id="12" dur="500" autoRev="1" fill="hold">
                                          <p:stCondLst>
                                            <p:cond delay="0"/>
                                          </p:stCondLst>
                                        </p:cTn>
                                        <p:tgtEl>
                                          <p:spTgt spid="12"/>
                                        </p:tgtEl>
                                        <p:attrNameLst>
                                          <p:attrName>ppt_w</p:attrName>
                                        </p:attrNameLst>
                                      </p:cBhvr>
                                    </p:anim>
                                    <p:anim by="(#ppt_w*0.50)" calcmode="lin" valueType="num">
                                      <p:cBhvr>
                                        <p:cTn id="13" dur="500" decel="50000" autoRev="1" fill="hold">
                                          <p:stCondLst>
                                            <p:cond delay="0"/>
                                          </p:stCondLst>
                                        </p:cTn>
                                        <p:tgtEl>
                                          <p:spTgt spid="12"/>
                                        </p:tgtEl>
                                        <p:attrNameLst>
                                          <p:attrName>ppt_x</p:attrName>
                                        </p:attrNameLst>
                                      </p:cBhvr>
                                    </p:anim>
                                    <p:anim from="(-#ppt_h/2)" to="(#ppt_y)" calcmode="lin" valueType="num">
                                      <p:cBhvr>
                                        <p:cTn id="14" dur="1000" fill="hold">
                                          <p:stCondLst>
                                            <p:cond delay="0"/>
                                          </p:stCondLst>
                                        </p:cTn>
                                        <p:tgtEl>
                                          <p:spTgt spid="12"/>
                                        </p:tgtEl>
                                        <p:attrNameLst>
                                          <p:attrName>ppt_y</p:attrName>
                                        </p:attrNameLst>
                                      </p:cBhvr>
                                    </p:anim>
                                    <p:animRot by="21600000">
                                      <p:cBhvr>
                                        <p:cTn id="15" dur="1000" fill="hold">
                                          <p:stCondLst>
                                            <p:cond delay="0"/>
                                          </p:stCondLst>
                                        </p:cTn>
                                        <p:tgtEl>
                                          <p:spTgt spid="12"/>
                                        </p:tgtEl>
                                        <p:attrNameLst>
                                          <p:attrName>r</p:attrName>
                                        </p:attrNameLst>
                                      </p:cBhvr>
                                    </p:animRot>
                                  </p:childTnLst>
                                </p:cTn>
                              </p:par>
                            </p:childTnLst>
                          </p:cTn>
                        </p:par>
                        <p:par>
                          <p:cTn id="16" fill="hold">
                            <p:stCondLst>
                              <p:cond delay="19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7308"/>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7308"/>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87308"/>
  <p:tag name="KSO_WM_TEMPLATE_THUMBS_INDEX" val="1、2、3、6、8、10、11、12、15"/>
</p:tagLst>
</file>

<file path=ppt/theme/theme1.xml><?xml version="1.0" encoding="utf-8"?>
<a:theme xmlns:a="http://schemas.openxmlformats.org/drawingml/2006/main" name="Office 主题​​">
  <a:themeElements>
    <a:clrScheme name="2019空白演示文档">
      <a:dk1>
        <a:srgbClr val="000000"/>
      </a:dk1>
      <a:lt1>
        <a:srgbClr val="FFFFFF"/>
      </a:lt1>
      <a:dk2>
        <a:srgbClr val="E6E4E4"/>
      </a:dk2>
      <a:lt2>
        <a:srgbClr val="FFFFFF"/>
      </a:lt2>
      <a:accent1>
        <a:srgbClr val="477DEA"/>
      </a:accent1>
      <a:accent2>
        <a:srgbClr val="9B9B9B"/>
      </a:accent2>
      <a:accent3>
        <a:srgbClr val="F3B745"/>
      </a:accent3>
      <a:accent4>
        <a:srgbClr val="477EE7"/>
      </a:accent4>
      <a:accent5>
        <a:srgbClr val="4BA151"/>
      </a:accent5>
      <a:accent6>
        <a:srgbClr val="E9403C"/>
      </a:accent6>
      <a:hlink>
        <a:srgbClr val="0563C1"/>
      </a:hlink>
      <a:folHlink>
        <a:srgbClr val="954D72"/>
      </a:folHlink>
    </a:clrScheme>
    <a:fontScheme name="2019空白演示文档">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6786</TotalTime>
  <Words>2898</Words>
  <Application>Microsoft Office PowerPoint</Application>
  <PresentationFormat>宽屏</PresentationFormat>
  <Paragraphs>357</Paragraphs>
  <Slides>49</Slides>
  <Notes>49</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49</vt:i4>
      </vt:variant>
    </vt:vector>
  </HeadingPairs>
  <TitlesOfParts>
    <vt:vector size="59" baseType="lpstr">
      <vt:lpstr>-apple-system</vt:lpstr>
      <vt:lpstr>PT Serif</vt:lpstr>
      <vt:lpstr>等线</vt:lpstr>
      <vt:lpstr>仿宋</vt:lpstr>
      <vt:lpstr>Agency FB</vt:lpstr>
      <vt:lpstr>Arial</vt:lpstr>
      <vt:lpstr>Arial</vt:lpstr>
      <vt:lpstr>Calibri</vt:lpstr>
      <vt:lpstr>Open Sans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kingsoft</dc:creator>
  <cp:lastModifiedBy>一明哥</cp:lastModifiedBy>
  <cp:revision>591</cp:revision>
  <dcterms:created xsi:type="dcterms:W3CDTF">2017-08-03T09:01:00Z</dcterms:created>
  <dcterms:modified xsi:type="dcterms:W3CDTF">2019-12-30T15:45:40Z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2052-11.1.0.8515</vt:lpwstr>
  </property>
</Properties>
</file>